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89" r:id="rId2"/>
    <p:sldId id="271" r:id="rId3"/>
    <p:sldId id="321" r:id="rId4"/>
    <p:sldId id="476" r:id="rId5"/>
    <p:sldId id="478" r:id="rId6"/>
    <p:sldId id="374" r:id="rId7"/>
    <p:sldId id="502" r:id="rId8"/>
    <p:sldId id="503" r:id="rId9"/>
    <p:sldId id="346" r:id="rId10"/>
    <p:sldId id="372" r:id="rId11"/>
    <p:sldId id="504" r:id="rId12"/>
    <p:sldId id="401" r:id="rId13"/>
    <p:sldId id="421" r:id="rId14"/>
    <p:sldId id="295" r:id="rId15"/>
    <p:sldId id="297" r:id="rId16"/>
    <p:sldId id="424" r:id="rId17"/>
    <p:sldId id="425" r:id="rId18"/>
    <p:sldId id="505" r:id="rId19"/>
    <p:sldId id="456" r:id="rId20"/>
    <p:sldId id="506" r:id="rId21"/>
    <p:sldId id="422" r:id="rId22"/>
    <p:sldId id="310" r:id="rId23"/>
    <p:sldId id="312" r:id="rId24"/>
    <p:sldId id="293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5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5B9BD5"/>
    <a:srgbClr val="D2DEEF"/>
    <a:srgbClr val="C8C4BC"/>
    <a:srgbClr val="131426"/>
    <a:srgbClr val="E74C2E"/>
    <a:srgbClr val="333F50"/>
    <a:srgbClr val="F7D9D3"/>
    <a:srgbClr val="6E6C67"/>
    <a:srgbClr val="7F82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80732" autoAdjust="0"/>
  </p:normalViewPr>
  <p:slideViewPr>
    <p:cSldViewPr snapToGrid="0">
      <p:cViewPr varScale="1">
        <p:scale>
          <a:sx n="86" d="100"/>
          <a:sy n="86" d="100"/>
        </p:scale>
        <p:origin x="1688" y="192"/>
      </p:cViewPr>
      <p:guideLst>
        <p:guide orient="horz" pos="2125"/>
        <p:guide pos="288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C79BC3-7F3D-48AF-B3B5-B3739F8935B9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15C117-C0D3-478F-A650-DDB9633867F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介绍了负样本之后，我们就要回到论文的标题了“又好又快”的采集负样本。那么什么叫好的负样本呢？在图谱中，所有存在的关系都是平等的，这些正样本之间没有好坏之分，我们认为他们是平等的。但是负样本是有差别的，这里给出三个例子。正样本是**乔布斯**，两个类似结构的负样本分别是**棒球*比尔盖茨**。很明显，从我们人的角度来看，“比尔盖茨是苹果公司的创始人”，这句话虽然是错的，但是相比于“棒球是</a:t>
            </a:r>
            <a:r>
              <a:rPr lang="en-US" altLang="zh-CN" dirty="0"/>
              <a:t>~~~</a:t>
            </a:r>
            <a:r>
              <a:rPr lang="zh-CN" altLang="en-US" dirty="0"/>
              <a:t>”要好得多。怎么好呢？就是更加接近正样本，和正样本相比难以区分。比如把这句话拿给我妈看，我们肯定分不开到底是乔布斯还是比尔盖茨是苹果公司的创始人，但她肯定分得清楚，棒球不是苹果公司的创始人。由于负样本的产生仅仅是通过随机替换首尾节点，因此负样本的规模是非常巨大的，如何从这些大规模的样本中找出“高质量”的负样本，就是本文要解决的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6079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上面的损失函数就是前页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中展示的那幅，这里我们可以把它简略的写成下面的形式。这里我们也给出了评分函数一种简略的计算方法。显然，这种办法很简单粗暴，但是方便我们理解。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评分函数评分的办法就是，将头尾节点及关系的向量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同一维度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就像向量运算一样处理，向量越符合要求，函数值越小。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//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我们可以回想一下前面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中五彩斑斓的那张图，在训练的刚开始，这些节点都是杂糅在一起的，你中有我我中有你。可以想象，正负样本在同样的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下，会输出相近的值。那么损失函数前两项就会相抵消，但是还剩下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margin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，损失函数不会为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，梯度不会消失。但是随着训练进行，相似的节点越来越被归纳到一起，而错误的节点会被逐渐拉远。这时，正样本的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会比较小，而负样本的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score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就会比较大。损失函数很可能会低于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，因为是合页损失函数，所以最后结果是导致梯度归零。这时候就会出现另一篇论文里提到的这种情况：**</a:t>
            </a:r>
            <a:endParaRPr 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生成对抗网络中有两个主要模型：生成模型</a:t>
            </a:r>
            <a:r>
              <a:rPr lang="en-US" altLang="zh-CN" dirty="0"/>
              <a:t>G</a:t>
            </a:r>
            <a:r>
              <a:rPr lang="zh-CN" altLang="en-US" dirty="0"/>
              <a:t>和判别模型</a:t>
            </a:r>
            <a:r>
              <a:rPr lang="en-US" altLang="zh-CN" dirty="0"/>
              <a:t>D</a:t>
            </a:r>
            <a:r>
              <a:rPr lang="zh-CN" altLang="en-US" dirty="0"/>
              <a:t>。网络的训练过程就是不断对抗的过程。在最一开始，</a:t>
            </a:r>
            <a:r>
              <a:rPr lang="en-US" altLang="zh-CN" dirty="0"/>
              <a:t>G</a:t>
            </a:r>
            <a:r>
              <a:rPr lang="zh-CN" altLang="en-US" dirty="0"/>
              <a:t>基本处于随便生成的状态，这时候需要简单训练</a:t>
            </a:r>
            <a:r>
              <a:rPr lang="en-US" altLang="zh-CN" dirty="0"/>
              <a:t>D</a:t>
            </a:r>
            <a:r>
              <a:rPr lang="zh-CN" altLang="en-US" dirty="0"/>
              <a:t>，令</a:t>
            </a:r>
            <a:r>
              <a:rPr lang="en-US" altLang="zh-CN" dirty="0"/>
              <a:t>D</a:t>
            </a:r>
            <a:r>
              <a:rPr lang="zh-CN" altLang="en-US" dirty="0"/>
              <a:t>对真实数据和产生的数据可以明显区分。随后训练</a:t>
            </a:r>
            <a:r>
              <a:rPr lang="en-US" altLang="zh-CN" dirty="0"/>
              <a:t>G</a:t>
            </a:r>
            <a:r>
              <a:rPr lang="zh-CN" altLang="en-US" dirty="0"/>
              <a:t>，另</a:t>
            </a:r>
            <a:r>
              <a:rPr lang="en-US" altLang="zh-CN" dirty="0"/>
              <a:t>G</a:t>
            </a:r>
            <a:r>
              <a:rPr lang="zh-CN" altLang="en-US" dirty="0"/>
              <a:t>的数据可以混淆</a:t>
            </a:r>
            <a:r>
              <a:rPr lang="en-US" altLang="zh-CN" dirty="0"/>
              <a:t>D</a:t>
            </a:r>
            <a:r>
              <a:rPr lang="zh-CN" altLang="en-US" dirty="0"/>
              <a:t>的判断。随后再训练</a:t>
            </a:r>
            <a:r>
              <a:rPr lang="en-US" altLang="zh-CN" dirty="0"/>
              <a:t>D</a:t>
            </a:r>
            <a:r>
              <a:rPr lang="zh-CN" altLang="en-US" dirty="0"/>
              <a:t>，如此迭代，就可以提高</a:t>
            </a:r>
            <a:r>
              <a:rPr lang="en-US" altLang="zh-CN" dirty="0"/>
              <a:t>G</a:t>
            </a:r>
            <a:r>
              <a:rPr lang="zh-CN" altLang="en-US" dirty="0"/>
              <a:t>的产生效果。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910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8424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这里的概率，很显然有利于分数大的样本。这和前面产生了矛盾。主要原因是，本篇论文所采用的损失函数及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和我在</a:t>
            </a:r>
            <a:r>
              <a:rPr lang="en-US" altLang="zh-CN" dirty="0"/>
              <a:t>PPT</a:t>
            </a:r>
            <a:r>
              <a:rPr lang="zh-CN" altLang="en-US" dirty="0"/>
              <a:t>中展示的正好相反。论文中的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是：越好的正样本，越高的分数。而</a:t>
            </a:r>
            <a:r>
              <a:rPr lang="en-US" altLang="zh-CN" dirty="0"/>
              <a:t>PPT</a:t>
            </a:r>
            <a:r>
              <a:rPr lang="zh-CN" altLang="en-US" dirty="0"/>
              <a:t>中的则相反。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开始试验结果部分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今天的讲解主要分四个板块。首先是介绍整体框架，从知识图谱到其应用，介绍为什么需要知识图谱嵌入。了解这些后，我们再深入了解知识图谱嵌入中的相关概念。掌握了基本知识，我们就可以进入算法的正题了，包括本文作者提出的办法和他们对标的办法。之后会展出详细的实验结果，说明为什么作者称之为“又快又好”。最后给出论文中提到的相关概念的拓展参考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303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这么多会议都有拼车的研究文献，可见里面的研究点确实很丰富。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在知识图谱处理和应用的流程中。首先是将知识图谱进行嵌入处理，将图结构的数据转换为向量的表示形式，得到这种向量之后，就可以进行进一步处理或者应用。比如图中所展示的“提问姚明身高”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知识图谱是什么？知识图谱首先是一张图，其次才是知识图谱，换个名字，也叫异构信息网络。他的特点是，节点之间的类型各不相同，节点间的连线类型也千差万别。左下角是知识图谱的一个小例子，奥巴马和米歇尔玛利亚等等不是模糊的相关联系，靠着孱弱的一根箭头指明两者存在说不清的关联，而是明确的表明两者的单向关系，如奥巴马有孩子“玛利亚”，和“米歇尔”结婚了。又比如奥巴马和右侧的那个日期还存在“出生于”的关系。通过构建这张图，人物事物之间的关系就不再是简单的统计学意义上的相关关系，而是明确的有实际意义的关联。</a:t>
            </a:r>
            <a:endParaRPr lang="en-US" altLang="zh-CN" dirty="0"/>
          </a:p>
          <a:p>
            <a:r>
              <a:rPr lang="zh-CN" altLang="en-US" dirty="0"/>
              <a:t>这张图能做什么呢？右下角就是一个小例子，当我们搜索成龙，谷歌不仅给出了成龙这个关键字匹配到的网站排序，还将与成龙有知识图谱关系的众多人物事件等等列出，用户就可以检索更多相关的信息。当然百度也提供了类似的功能。图谱的应用不会这么简单，知识图谱的架构给人以无穷的想象空间。虽然知识图谱属于图的一种，但用于嵌入的算法却和一般的图大不相同，甚至基本没有交集，这是为什么呢？在文后的参考页面中给出了回答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上一页是知识图谱比较宏观的展示，这里我们介绍一下知识图谱具体是如何表示的。这里有个小例子，在上图中，左侧是某雇员（其实是</a:t>
            </a:r>
            <a:r>
              <a:rPr lang="en-US" altLang="zh-CN" dirty="0"/>
              <a:t>CEO</a:t>
            </a:r>
            <a:r>
              <a:rPr lang="zh-CN" altLang="en-US" dirty="0"/>
              <a:t>），右侧是某座城市。公司节点分别指向城市和雇员。箭头的标识是“坐落于”和“</a:t>
            </a:r>
            <a:r>
              <a:rPr lang="en-US" altLang="zh-CN" dirty="0"/>
              <a:t>CEO</a:t>
            </a:r>
            <a:r>
              <a:rPr lang="zh-CN" altLang="en-US" dirty="0"/>
              <a:t>是”。这样的标识有明显的指向性。我们可以用三元组来表示这种关系，如下图。尼莫伊的职业是演员，尼莫伊主演星际迷航，尼莫伊饰演</a:t>
            </a:r>
            <a:r>
              <a:rPr lang="en-US" altLang="zh-CN" dirty="0"/>
              <a:t>spock</a:t>
            </a:r>
            <a:r>
              <a:rPr lang="zh-CN" altLang="en-US" dirty="0"/>
              <a:t>。当然还有，</a:t>
            </a:r>
            <a:r>
              <a:rPr lang="en-US" altLang="zh-CN" dirty="0"/>
              <a:t>spock</a:t>
            </a:r>
            <a:r>
              <a:rPr lang="zh-CN" altLang="en-US" dirty="0"/>
              <a:t>是星际迷航的角色，星际迷航属于科幻片类型。这里，我们把箭头的开始称作头结点，箭头的指向者称为尾节点，中间的这条边叫做关系。换句话说，就是某和某有某种关系。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这里我们再讲解一下什么叫知识图谱的嵌入。嵌入就是“*****”。在一张知识图谱中，存在许许多多就像“</a:t>
            </a:r>
            <a:r>
              <a:rPr lang="en-US" altLang="zh-CN" dirty="0"/>
              <a:t>spock</a:t>
            </a:r>
            <a:r>
              <a:rPr lang="zh-CN" altLang="en-US" dirty="0"/>
              <a:t>是星际迷航的角色”这样的关系，如果我说，让你用一个代号来指代这种关系，首先就会想到，我们可以给他们从</a:t>
            </a:r>
            <a:r>
              <a:rPr lang="en-US" altLang="zh-CN" dirty="0"/>
              <a:t>0</a:t>
            </a:r>
            <a:r>
              <a:rPr lang="zh-CN" altLang="en-US" dirty="0"/>
              <a:t>开始排个序，比如“尼莫伊的职业是演员”这个关系的代号是</a:t>
            </a:r>
            <a:r>
              <a:rPr lang="en-US" altLang="zh-CN" dirty="0"/>
              <a:t>10010</a:t>
            </a:r>
            <a:r>
              <a:rPr lang="zh-CN" altLang="en-US" dirty="0"/>
              <a:t>，而“</a:t>
            </a:r>
            <a:r>
              <a:rPr lang="en-US" altLang="zh-CN" dirty="0"/>
              <a:t>Spock</a:t>
            </a:r>
            <a:r>
              <a:rPr lang="zh-CN" altLang="en-US" dirty="0"/>
              <a:t>是星际迷航的角色”的代号是</a:t>
            </a:r>
            <a:r>
              <a:rPr lang="en-US" altLang="zh-CN" dirty="0"/>
              <a:t>98765</a:t>
            </a:r>
            <a:r>
              <a:rPr lang="zh-CN" altLang="en-US" dirty="0"/>
              <a:t>。当然，仅仅给个代号远远不够，这根在文件里写行号没有区别。这时再要求，这个代号要可以保留一定程度的原信息。怎么说呢？就像右侧的那幅图，这是将某个图谱嵌入后，通过某种算法将他们展示在三维平面的样子，我们可以注意到，相似相关的节点总是团成一团。而不相关的则距离相对较远。举个例子，“尼莫伊的职业是演员”和“</a:t>
            </a:r>
            <a:r>
              <a:rPr lang="en-US" altLang="zh-CN" dirty="0"/>
              <a:t>Spock</a:t>
            </a:r>
            <a:r>
              <a:rPr lang="zh-CN" altLang="en-US" dirty="0"/>
              <a:t>是星际迷航的角色”的关系明显更接近于前者，和“特朗普是美国总统”的关系。换成代号，我们更希望“</a:t>
            </a:r>
            <a:r>
              <a:rPr lang="en-US" altLang="zh-CN" dirty="0"/>
              <a:t>Spock</a:t>
            </a:r>
            <a:r>
              <a:rPr lang="zh-CN" altLang="en-US" dirty="0"/>
              <a:t>是星际迷航的角色”接近</a:t>
            </a:r>
            <a:r>
              <a:rPr lang="en-US" altLang="zh-CN" dirty="0"/>
              <a:t>10010</a:t>
            </a:r>
            <a:r>
              <a:rPr lang="zh-CN" altLang="en-US" dirty="0"/>
              <a:t>，而不是</a:t>
            </a:r>
            <a:r>
              <a:rPr lang="en-US" altLang="zh-CN" dirty="0"/>
              <a:t>98765</a:t>
            </a:r>
            <a:r>
              <a:rPr lang="zh-CN" altLang="en-US" dirty="0"/>
              <a:t>。通过一定的方式，将图谱嵌入为低维向量后，这个向量就可以一定程度上表示原来的图的结构了。向量不是完全抽象毫无意义的。这里有个小例子，左侧是某位著名演员，右侧是奥斯卡奖。两者都被嵌入为二维向量，在这里，第一维可以看做“演员有多好的程度”，第二维可以看做“电影奖有多权威的程度”，两者被赋予了不同的大小，也在一定程度上反映了这个节点的含义。当然，嵌入产生的向量，我们人是看不懂的，这里只是给个容易理解的例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为什么需要嵌入呢？换句话说，为什么一定要给他们这么个独特的代号。这里给出了三个原因。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讲一下如何进行知识图谱的嵌入。先看下思路，这个思路类似于神经网络学习的过程：先将要嵌入的各个节点的向量随机初始化，然后将这个向量灌入某个损失函数中，随后根据损失函数的结果反过来调整向量。（*解释这个过程？*）这里的损失函数如公式所示，</a:t>
            </a:r>
            <a:r>
              <a:rPr lang="en-US" altLang="zh-CN" dirty="0"/>
              <a:t>max</a:t>
            </a:r>
            <a:r>
              <a:rPr lang="zh-CN" altLang="en-US" dirty="0"/>
              <a:t>中，</a:t>
            </a:r>
            <a:r>
              <a:rPr lang="en-US" altLang="zh-CN" dirty="0"/>
              <a:t>f_r(·)</a:t>
            </a:r>
            <a:r>
              <a:rPr lang="zh-CN" altLang="en-US" dirty="0"/>
              <a:t>函数即评分函数</a:t>
            </a:r>
            <a:r>
              <a:rPr lang="en-US" altLang="zh-CN" dirty="0"/>
              <a:t>(score</a:t>
            </a:r>
            <a:r>
              <a:rPr lang="zh-CN" altLang="en-US" dirty="0"/>
              <a:t> </a:t>
            </a:r>
            <a:r>
              <a:rPr lang="en-US" altLang="zh-CN" dirty="0"/>
              <a:t>function)</a:t>
            </a:r>
            <a:r>
              <a:rPr lang="zh-CN" altLang="en-US" dirty="0"/>
              <a:t>，这个函数可以根据头尾节点和节点间连接的关系给出适当的评分，大白话说就是“这三者的关系向量形容的恰当不恰当啊”，如果恰当，就给低分，如果不恰当，就给高分。在损失函数中，两个</a:t>
            </a:r>
            <a:r>
              <a:rPr lang="en-US" altLang="zh-CN" dirty="0"/>
              <a:t>f_r</a:t>
            </a:r>
            <a:r>
              <a:rPr lang="zh-CN" altLang="en-US" dirty="0"/>
              <a:t>函数分别是正样本的评分和负样本的评分，下一张我们将解释什么是正样本，什么是负样本。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知识图谱中，节点之间存在大量联系，如“奥巴马有女儿叫玛利亚”，我们称这些互相有关联的关系叫做正样本。但是图谱也存在很多空缺，许多节点之间并没有联系，比如“高士杰和奥巴马”两个节点之间就没有直接关系。我们称这些图谱中不存在的关系为负样本。当然不是所有不存在的都是错的，有些只是没有放进图谱而已，但是从概率上来说，不存在联系的往往都是</a:t>
            </a:r>
            <a:r>
              <a:rPr lang="en-US" altLang="zh-CN" dirty="0"/>
              <a:t>negative</a:t>
            </a:r>
            <a:r>
              <a:rPr lang="zh-CN" altLang="en-US" dirty="0"/>
              <a:t>的。负样本的产生就是通过替换正样本的头尾节点而来的。这里给出了几个例子，如下图。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15C117-C0D3-478F-A650-DDB9633867F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245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39401-49A5-4516-A68F-54744A6B47CE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39401-49A5-4516-A68F-54744A6B47CE}" type="datetimeFigureOut">
              <a:rPr lang="zh-CN" altLang="en-US" smtClean="0"/>
              <a:t>2019/11/4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99A888-F0A6-497F-A203-744BF10280C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1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8" name="矩形 7"/>
          <p:cNvSpPr/>
          <p:nvPr userDrawn="1"/>
        </p:nvSpPr>
        <p:spPr>
          <a:xfrm>
            <a:off x="1" y="6445605"/>
            <a:ext cx="9143999" cy="41909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/>
          </a:p>
        </p:txBody>
      </p:sp>
      <p:sp>
        <p:nvSpPr>
          <p:cNvPr id="9" name="矩形 8"/>
          <p:cNvSpPr/>
          <p:nvPr userDrawn="1"/>
        </p:nvSpPr>
        <p:spPr>
          <a:xfrm>
            <a:off x="-1" y="6445605"/>
            <a:ext cx="796835" cy="419094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3.png"/><Relationship Id="rId7" Type="http://schemas.openxmlformats.org/officeDocument/2006/relationships/image" Target="../media/image21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tiff"/><Relationship Id="rId11" Type="http://schemas.openxmlformats.org/officeDocument/2006/relationships/image" Target="../media/image24.png"/><Relationship Id="rId5" Type="http://schemas.openxmlformats.org/officeDocument/2006/relationships/image" Target="../media/image20.png"/><Relationship Id="rId10" Type="http://schemas.openxmlformats.org/officeDocument/2006/relationships/image" Target="../media/image23.png"/><Relationship Id="rId4" Type="http://schemas.openxmlformats.org/officeDocument/2006/relationships/image" Target="../media/image14.png"/><Relationship Id="rId9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csdn.net/weixin_42348333/article/details/89598144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cloud.tencent.com/developer/article/1494791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zhuanlan.zhihu.com/p/39719481" TargetMode="External"/><Relationship Id="rId5" Type="http://schemas.openxmlformats.org/officeDocument/2006/relationships/hyperlink" Target="https://zhuanlan.zhihu.com/p/32993044" TargetMode="External"/><Relationship Id="rId4" Type="http://schemas.openxmlformats.org/officeDocument/2006/relationships/hyperlink" Target="https://blog.csdn.net/weixin_40871455/article/details/83341561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zhihu.com/question/269781335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zhuanlan.zhihu.com/p/32626442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uejin.im/entry/5b74d443f265da2839585164" TargetMode="External"/><Relationship Id="rId5" Type="http://schemas.openxmlformats.org/officeDocument/2006/relationships/hyperlink" Target="https://zhuanlan.zhihu.com/p/28853704" TargetMode="External"/><Relationship Id="rId4" Type="http://schemas.openxmlformats.org/officeDocument/2006/relationships/hyperlink" Target="https://blog.csdn.net/weixin_40871455/article/details/83341561" TargetMode="External"/><Relationship Id="rId9" Type="http://schemas.openxmlformats.org/officeDocument/2006/relationships/hyperlink" Target="https://www.zhihu.com/question/54651295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tiff"/><Relationship Id="rId5" Type="http://schemas.openxmlformats.org/officeDocument/2006/relationships/image" Target="../media/image9.tif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2" y="1972639"/>
            <a:ext cx="9144002" cy="137709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</a:t>
            </a:r>
            <a:endParaRPr lang="zh-CN" altLang="en-US" sz="1350" dirty="0"/>
          </a:p>
        </p:txBody>
      </p:sp>
      <p:sp>
        <p:nvSpPr>
          <p:cNvPr id="23" name="TextBox 22"/>
          <p:cNvSpPr txBox="1"/>
          <p:nvPr/>
        </p:nvSpPr>
        <p:spPr>
          <a:xfrm>
            <a:off x="-245600" y="2189543"/>
            <a:ext cx="9635202" cy="120032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NSCaching: Simple and Efficient Negative </a:t>
            </a:r>
          </a:p>
          <a:p>
            <a:pPr algn="ctr">
              <a:defRPr/>
            </a:pPr>
            <a:r>
              <a:rPr lang="en-US" altLang="zh-CN" sz="28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Sampling for Knowledge Graph Embedding </a:t>
            </a:r>
          </a:p>
          <a:p>
            <a:pPr lvl="1" algn="r">
              <a:defRPr/>
            </a:pPr>
            <a:r>
              <a:rPr lang="en-US" altLang="zh-CN" sz="1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                    </a:t>
            </a:r>
          </a:p>
        </p:txBody>
      </p:sp>
      <p:sp>
        <p:nvSpPr>
          <p:cNvPr id="31" name="TextBox 30"/>
          <p:cNvSpPr txBox="1"/>
          <p:nvPr/>
        </p:nvSpPr>
        <p:spPr bwMode="auto">
          <a:xfrm>
            <a:off x="4022582" y="4140192"/>
            <a:ext cx="1266693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高士杰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569168" y="4812130"/>
            <a:ext cx="2587791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2019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年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11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月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4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日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52" y="573979"/>
            <a:ext cx="2524192" cy="7168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9010" y="3350260"/>
            <a:ext cx="1473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ICDE2019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658236" y="97651"/>
            <a:ext cx="3967761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好的负样本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41300" y="6482715"/>
            <a:ext cx="1299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9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E7201A7-C6EF-D046-9FC4-508D1D8F9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7121" y="1504822"/>
            <a:ext cx="6391603" cy="499344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51EB479-035C-C448-A6F7-6E3BB1B5EE37}"/>
              </a:ext>
            </a:extLst>
          </p:cNvPr>
          <p:cNvSpPr txBox="1"/>
          <p:nvPr/>
        </p:nvSpPr>
        <p:spPr>
          <a:xfrm>
            <a:off x="436636" y="2290394"/>
            <a:ext cx="783257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所有在图谱中包含的关系，即正样本，我们认为他们是平等的，没有好坏之分。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而负样本却有质量差别：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830CEAB-D899-884A-B855-57B00D369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450" y="3686946"/>
            <a:ext cx="7023100" cy="143510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9A1CF5D-B327-024A-890B-7E600BB5426E}"/>
              </a:ext>
            </a:extLst>
          </p:cNvPr>
          <p:cNvSpPr txBox="1"/>
          <p:nvPr/>
        </p:nvSpPr>
        <p:spPr>
          <a:xfrm>
            <a:off x="776645" y="5197202"/>
            <a:ext cx="7152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/>
              <a:t>本篇论文提出的办法就是为了</a:t>
            </a:r>
            <a:r>
              <a:rPr kumimoji="1" lang="zh-CN" altLang="en-US" sz="2000" b="1" dirty="0"/>
              <a:t>更快更好</a:t>
            </a:r>
            <a:r>
              <a:rPr kumimoji="1" lang="zh-CN" altLang="en-US" sz="2000" dirty="0"/>
              <a:t>的找出</a:t>
            </a:r>
            <a:r>
              <a:rPr kumimoji="1" lang="zh-CN" altLang="en-US" sz="2000" b="1" dirty="0"/>
              <a:t>高质量</a:t>
            </a:r>
            <a:r>
              <a:rPr kumimoji="1" lang="zh-CN" altLang="en-US" sz="2000" dirty="0"/>
              <a:t>的负样本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636557C-70E0-2042-B62C-E4439C015BF4}"/>
              </a:ext>
            </a:extLst>
          </p:cNvPr>
          <p:cNvSpPr txBox="1"/>
          <p:nvPr/>
        </p:nvSpPr>
        <p:spPr>
          <a:xfrm>
            <a:off x="776645" y="5658481"/>
            <a:ext cx="7152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dirty="0"/>
              <a:t>高质量的负样本即分数较低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看起来更接近正样本</a:t>
            </a:r>
            <a:r>
              <a:rPr kumimoji="1" lang="en-US" altLang="zh-CN" sz="2000" dirty="0"/>
              <a:t>)</a:t>
            </a:r>
            <a:r>
              <a:rPr kumimoji="1" lang="zh-CN" altLang="en-US" sz="2000" dirty="0"/>
              <a:t>的样本</a:t>
            </a:r>
          </a:p>
        </p:txBody>
      </p:sp>
    </p:spTree>
    <p:extLst>
      <p:ext uri="{BB962C8B-B14F-4D97-AF65-F5344CB8AC3E}">
        <p14:creationId xmlns:p14="http://schemas.microsoft.com/office/powerpoint/2010/main" val="1071981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658236" y="97651"/>
            <a:ext cx="396776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损失函数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1491" y="6482993"/>
            <a:ext cx="58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10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06A44BCF-D421-4844-A374-9BC7C78B07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94" y="1323302"/>
            <a:ext cx="7991605" cy="95716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E00975A-0B6F-F249-BDC7-0047E6EDFC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6795" y="2014047"/>
            <a:ext cx="3517068" cy="40505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5BA4C7E3-505C-1240-A0AD-A671A9B43F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0194" y="2997896"/>
            <a:ext cx="6391603" cy="499344"/>
          </a:xfrm>
          <a:prstGeom prst="rect">
            <a:avLst/>
          </a:prstGeom>
        </p:spPr>
      </p:pic>
      <p:sp>
        <p:nvSpPr>
          <p:cNvPr id="19" name="下箭头 18">
            <a:extLst>
              <a:ext uri="{FF2B5EF4-FFF2-40B4-BE49-F238E27FC236}">
                <a16:creationId xmlns:a16="http://schemas.microsoft.com/office/drawing/2014/main" id="{28E57339-F4EF-5745-AEBF-5D7749E884E9}"/>
              </a:ext>
            </a:extLst>
          </p:cNvPr>
          <p:cNvSpPr/>
          <p:nvPr/>
        </p:nvSpPr>
        <p:spPr>
          <a:xfrm>
            <a:off x="4109116" y="2484344"/>
            <a:ext cx="795719" cy="496786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FBB4F9C-5050-1C4E-9391-693B038A02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9116" y="3703883"/>
            <a:ext cx="2608638" cy="501661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B96B8C20-DB3D-3F4A-B2EE-32392B4C2B36}"/>
              </a:ext>
            </a:extLst>
          </p:cNvPr>
          <p:cNvSpPr txBox="1"/>
          <p:nvPr/>
        </p:nvSpPr>
        <p:spPr>
          <a:xfrm>
            <a:off x="3567769" y="4226001"/>
            <a:ext cx="4410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如果向量越满足条件，</a:t>
            </a:r>
            <a:r>
              <a:rPr kumimoji="1" lang="en-US" altLang="zh-CN" sz="2000" dirty="0"/>
              <a:t>d</a:t>
            </a:r>
            <a:r>
              <a:rPr kumimoji="1" lang="zh-CN" altLang="en-US" sz="2000" dirty="0"/>
              <a:t>就会越小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62E79CB-FF04-9549-8C18-689D659FA80B}"/>
                  </a:ext>
                </a:extLst>
              </p:cNvPr>
              <p:cNvSpPr txBox="1"/>
              <p:nvPr/>
            </p:nvSpPr>
            <p:spPr>
              <a:xfrm>
                <a:off x="511174" y="5171483"/>
                <a:ext cx="7991605" cy="8659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𝒑𝒐𝒔</m:t>
                        </m:r>
                      </m:sub>
                    </m:sSub>
                  </m:oMath>
                </a14:m>
                <a:r>
                  <a:rPr kumimoji="1" lang="en-US" altLang="zh-CN" sz="2400" b="1" dirty="0"/>
                  <a:t>(</a:t>
                </a:r>
                <a:r>
                  <a:rPr kumimoji="1" lang="zh-CN" altLang="en-US" sz="2400" b="1" dirty="0"/>
                  <a:t>正样本</a:t>
                </a:r>
                <a:r>
                  <a:rPr kumimoji="1" lang="en-US" altLang="zh-CN" sz="2400" b="1" dirty="0"/>
                  <a:t>)</a:t>
                </a:r>
                <a:r>
                  <a:rPr kumimoji="1" lang="zh-CN" altLang="en-US" sz="2400" b="1" dirty="0"/>
                  <a:t>越小</a:t>
                </a:r>
                <a:r>
                  <a:rPr kumimoji="1" lang="zh-CN" altLang="en-US" sz="2400" dirty="0"/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4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kumimoji="1" lang="en-US" altLang="zh-CN" sz="2400" b="1" i="1" smtClean="0">
                            <a:latin typeface="Cambria Math" panose="02040503050406030204" pitchFamily="18" charset="0"/>
                          </a:rPr>
                          <m:t>𝒏𝒆𝒈</m:t>
                        </m:r>
                      </m:sub>
                    </m:sSub>
                  </m:oMath>
                </a14:m>
                <a:r>
                  <a:rPr kumimoji="1" lang="en-US" altLang="zh-CN" sz="2400" b="1" dirty="0"/>
                  <a:t> (</a:t>
                </a:r>
                <a:r>
                  <a:rPr kumimoji="1" lang="zh-CN" altLang="en-US" sz="2400" b="1" dirty="0"/>
                  <a:t>负样本</a:t>
                </a:r>
                <a:r>
                  <a:rPr kumimoji="1" lang="en-US" altLang="zh-CN" sz="2400" b="1" dirty="0"/>
                  <a:t>)</a:t>
                </a:r>
                <a:r>
                  <a:rPr kumimoji="1" lang="zh-CN" altLang="en-US" sz="2400" b="1" dirty="0"/>
                  <a:t>越大</a:t>
                </a:r>
                <a:r>
                  <a:rPr kumimoji="1" lang="zh-CN" altLang="en-US" sz="2400" dirty="0"/>
                  <a:t>，损失越小。当损失小于</a:t>
                </a:r>
                <a:r>
                  <a:rPr kumimoji="1" lang="en-US" altLang="zh-CN" sz="2400" dirty="0"/>
                  <a:t>0</a:t>
                </a:r>
                <a:r>
                  <a:rPr kumimoji="1" lang="zh-CN" altLang="en-US" sz="2400" dirty="0"/>
                  <a:t>时，</a:t>
                </a:r>
                <a:r>
                  <a:rPr kumimoji="1" lang="en-US" altLang="zh-CN" sz="2400" dirty="0"/>
                  <a:t>loss</a:t>
                </a:r>
                <a:r>
                  <a:rPr kumimoji="1" lang="zh-CN" altLang="en-US" sz="2400" dirty="0"/>
                  <a:t>就会归为</a:t>
                </a:r>
                <a:r>
                  <a:rPr kumimoji="1" lang="en-US" altLang="zh-CN" sz="2400" dirty="0"/>
                  <a:t>0</a:t>
                </a:r>
                <a:r>
                  <a:rPr kumimoji="1" lang="zh-CN" altLang="en-US" sz="2400" dirty="0"/>
                  <a:t>，梯度消失，训练无法进行。</a:t>
                </a:r>
                <a:endParaRPr kumimoji="1" lang="en-US" altLang="zh-CN" sz="24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E62E79CB-FF04-9549-8C18-689D659FA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4" y="5171483"/>
                <a:ext cx="7991605" cy="865943"/>
              </a:xfrm>
              <a:prstGeom prst="rect">
                <a:avLst/>
              </a:prstGeom>
              <a:blipFill>
                <a:blip r:embed="rId8"/>
                <a:stretch>
                  <a:fillRect l="-1109" t="-2899" r="-317" b="-144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4BC41EB0-4CC2-054D-9A19-2E73DAC0D5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313" y="2306692"/>
            <a:ext cx="2861189" cy="281960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36D9805-AD75-A746-BFB9-3BC01F89C7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02005" y="273784"/>
            <a:ext cx="2664437" cy="263099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81E81A3-AF69-C04F-A435-A72934EF71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7152" y="1155371"/>
            <a:ext cx="8509695" cy="12095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658235" y="97651"/>
            <a:ext cx="719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现有办法：利用生成对抗网络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(GAN)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4945" y="6456680"/>
            <a:ext cx="546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11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0646DCB-724D-7A4C-99CE-44E2E5520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125" y="1034537"/>
            <a:ext cx="6889750" cy="321803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F472F0F-DDBF-044F-B0DF-B7F49943A26D}"/>
              </a:ext>
            </a:extLst>
          </p:cNvPr>
          <p:cNvSpPr txBox="1"/>
          <p:nvPr/>
        </p:nvSpPr>
        <p:spPr>
          <a:xfrm>
            <a:off x="1127125" y="4252567"/>
            <a:ext cx="688975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缺点</a:t>
            </a:r>
            <a:r>
              <a:rPr kumimoji="1" lang="zh-CN" altLang="en-US" sz="2000" dirty="0"/>
              <a:t>：</a:t>
            </a:r>
            <a:endParaRPr kumimoji="1"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增加了大量训练参数</a:t>
            </a:r>
            <a:endParaRPr kumimoji="1"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GAN</a:t>
            </a:r>
            <a:r>
              <a:rPr kumimoji="1" lang="zh-CN" altLang="en-US" sz="2000" dirty="0"/>
              <a:t>网络训练本身就有很强不确定性，不稳定</a:t>
            </a:r>
            <a:endParaRPr kumimoji="1"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zh-CN" sz="2000" dirty="0"/>
              <a:t>IGAN</a:t>
            </a:r>
            <a:r>
              <a:rPr kumimoji="1" lang="zh-CN" altLang="en-US" sz="2000" dirty="0"/>
              <a:t>和</a:t>
            </a:r>
            <a:r>
              <a:rPr kumimoji="1" lang="en-US" altLang="zh-CN" sz="2000" dirty="0"/>
              <a:t>KBGAN</a:t>
            </a:r>
            <a:r>
              <a:rPr kumimoji="1" lang="zh-CN" altLang="en-US" sz="2000" dirty="0"/>
              <a:t>使用了增强学习策略，增加了更多不确定性</a:t>
            </a:r>
            <a:endParaRPr kumimoji="1"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zh-CN" altLang="en-US" sz="2000" dirty="0"/>
              <a:t>利用</a:t>
            </a:r>
            <a:r>
              <a:rPr kumimoji="1" lang="en-US" altLang="zh-CN" sz="2000" dirty="0"/>
              <a:t>GAN</a:t>
            </a:r>
            <a:r>
              <a:rPr kumimoji="1" lang="zh-CN" altLang="en-US" sz="2000" dirty="0"/>
              <a:t>生成负样本表现并不稳定，因此必须增加预训练</a:t>
            </a:r>
          </a:p>
        </p:txBody>
      </p:sp>
    </p:spTree>
    <p:extLst>
      <p:ext uri="{BB962C8B-B14F-4D97-AF65-F5344CB8AC3E}">
        <p14:creationId xmlns:p14="http://schemas.microsoft.com/office/powerpoint/2010/main" val="4200249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658236" y="97651"/>
            <a:ext cx="396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现有办法：伯努利分布采样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79070" y="6473190"/>
            <a:ext cx="520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12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39E3BD8-47CA-FE4E-8CDA-D8F8C45D72ED}"/>
              </a:ext>
            </a:extLst>
          </p:cNvPr>
          <p:cNvSpPr txBox="1"/>
          <p:nvPr/>
        </p:nvSpPr>
        <p:spPr>
          <a:xfrm>
            <a:off x="1181122" y="1180861"/>
            <a:ext cx="68897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定义：</a:t>
            </a:r>
            <a:endParaRPr kumimoji="1" lang="en-US" altLang="zh-CN" sz="2400" dirty="0"/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tph</a:t>
            </a:r>
            <a:r>
              <a:rPr kumimoji="1" lang="zh-CN" altLang="en-US" sz="2400" dirty="0"/>
              <a:t> 为每个</a:t>
            </a:r>
            <a:r>
              <a:rPr kumimoji="1" lang="zh-CN" altLang="en-US" sz="2400" b="1" dirty="0"/>
              <a:t>头</a:t>
            </a:r>
            <a:r>
              <a:rPr kumimoji="1" lang="zh-CN" altLang="en-US" sz="2400" dirty="0"/>
              <a:t>节点的平均</a:t>
            </a:r>
            <a:r>
              <a:rPr kumimoji="1" lang="zh-CN" altLang="en-US" sz="2400" b="1" dirty="0"/>
              <a:t>尾</a:t>
            </a:r>
            <a:r>
              <a:rPr kumimoji="1" lang="zh-CN" altLang="en-US" sz="2400" dirty="0"/>
              <a:t>节点数量</a:t>
            </a:r>
            <a:endParaRPr kumimoji="1" lang="en-US" altLang="zh-CN" sz="2400" dirty="0"/>
          </a:p>
          <a:p>
            <a:r>
              <a:rPr kumimoji="1" lang="en-US" altLang="zh-CN" sz="2400" dirty="0"/>
              <a:t>	</a:t>
            </a:r>
            <a:r>
              <a:rPr kumimoji="1" lang="en-US" altLang="zh-CN" sz="2400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hpt</a:t>
            </a:r>
            <a:r>
              <a:rPr kumimoji="1" lang="zh-CN" altLang="en-US" sz="2400" dirty="0"/>
              <a:t> 为每个</a:t>
            </a:r>
            <a:r>
              <a:rPr kumimoji="1" lang="zh-CN" altLang="en-US" sz="2400" b="1" dirty="0"/>
              <a:t>尾</a:t>
            </a:r>
            <a:r>
              <a:rPr kumimoji="1" lang="zh-CN" altLang="en-US" sz="2400" dirty="0"/>
              <a:t>节点的平均</a:t>
            </a:r>
            <a:r>
              <a:rPr kumimoji="1" lang="zh-CN" altLang="en-US" sz="2400" b="1" dirty="0"/>
              <a:t>头</a:t>
            </a:r>
            <a:r>
              <a:rPr kumimoji="1" lang="zh-CN" altLang="en-US" sz="2400" dirty="0"/>
              <a:t>节点数量 </a:t>
            </a:r>
            <a:endParaRPr kumimoji="1" lang="en-US" altLang="zh-CN" sz="2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FA3FD30-E735-F448-8CC0-91D8EFDDA71E}"/>
              </a:ext>
            </a:extLst>
          </p:cNvPr>
          <p:cNvSpPr txBox="1"/>
          <p:nvPr/>
        </p:nvSpPr>
        <p:spPr>
          <a:xfrm>
            <a:off x="1181122" y="2671730"/>
            <a:ext cx="6889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当为</a:t>
            </a:r>
            <a:r>
              <a:rPr kumimoji="1" lang="en-US" altLang="zh-CN" sz="2400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(h,r,t)</a:t>
            </a:r>
            <a:r>
              <a:rPr kumimoji="1" lang="zh-CN" altLang="en-US" sz="2400" dirty="0"/>
              <a:t>正样本采样负样本时，替换</a:t>
            </a:r>
            <a:r>
              <a:rPr kumimoji="1" lang="zh-CN" altLang="en-US" sz="2400" b="1" dirty="0"/>
              <a:t>头</a:t>
            </a:r>
            <a:r>
              <a:rPr kumimoji="1" lang="zh-CN" altLang="en-US" sz="2400" dirty="0"/>
              <a:t>节点的概率为：</a:t>
            </a:r>
            <a:endParaRPr kumimoji="1"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BE8F9A3-2F14-504E-91D8-26B4C9D01F99}"/>
                  </a:ext>
                </a:extLst>
              </p:cNvPr>
              <p:cNvSpPr txBox="1"/>
              <p:nvPr/>
            </p:nvSpPr>
            <p:spPr>
              <a:xfrm>
                <a:off x="3998317" y="3184563"/>
                <a:ext cx="1147365" cy="636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kumimoji="1" lang="en-US" altLang="zh-CN" sz="2000" i="1">
                              <a:latin typeface="Cambria Math" panose="02040503050406030204" pitchFamily="18" charset="0"/>
                            </a:rPr>
                            <m:t>tph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𝑡𝑝h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h𝑝𝑡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ABE8F9A3-2F14-504E-91D8-26B4C9D01F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317" y="3184563"/>
                <a:ext cx="1147365" cy="636328"/>
              </a:xfrm>
              <a:prstGeom prst="rect">
                <a:avLst/>
              </a:prstGeom>
              <a:blipFill>
                <a:blip r:embed="rId5"/>
                <a:stretch>
                  <a:fillRect l="-6593" t="-3922" r="-6593"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1A4438EE-2BBE-7244-9E69-3F9DAE7E9F7E}"/>
              </a:ext>
            </a:extLst>
          </p:cNvPr>
          <p:cNvSpPr txBox="1"/>
          <p:nvPr/>
        </p:nvSpPr>
        <p:spPr>
          <a:xfrm>
            <a:off x="1181122" y="4152195"/>
            <a:ext cx="6889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/>
              <a:t>当为</a:t>
            </a:r>
            <a:r>
              <a:rPr kumimoji="1" lang="en-US" altLang="zh-CN" sz="2400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(h,r,t)</a:t>
            </a:r>
            <a:r>
              <a:rPr kumimoji="1" lang="zh-CN" altLang="en-US" sz="2400" dirty="0"/>
              <a:t>正样本采样负样本时，替换</a:t>
            </a:r>
            <a:r>
              <a:rPr kumimoji="1" lang="zh-CN" altLang="en-US" sz="2400" b="1" dirty="0"/>
              <a:t>尾</a:t>
            </a:r>
            <a:r>
              <a:rPr kumimoji="1" lang="zh-CN" altLang="en-US" sz="2400" dirty="0"/>
              <a:t>节点的概率为：</a:t>
            </a:r>
            <a:endParaRPr kumimoji="1" lang="en-US" altLang="zh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D8B8013-1BB0-8A48-AC09-F827CD828882}"/>
                  </a:ext>
                </a:extLst>
              </p:cNvPr>
              <p:cNvSpPr txBox="1"/>
              <p:nvPr/>
            </p:nvSpPr>
            <p:spPr>
              <a:xfrm>
                <a:off x="3998317" y="4665028"/>
                <a:ext cx="1147365" cy="636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h𝑝𝑡</m:t>
                          </m:r>
                        </m:num>
                        <m:den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𝑡𝑝h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h𝑝𝑡</m:t>
                          </m:r>
                        </m:den>
                      </m:f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D8B8013-1BB0-8A48-AC09-F827CD828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317" y="4665028"/>
                <a:ext cx="1147365" cy="636328"/>
              </a:xfrm>
              <a:prstGeom prst="rect">
                <a:avLst/>
              </a:prstGeom>
              <a:blipFill>
                <a:blip r:embed="rId6"/>
                <a:stretch>
                  <a:fillRect l="-6593" t="-1961" r="-6593" b="-156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0062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13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文本框 17"/>
          <p:cNvSpPr txBox="1"/>
          <p:nvPr/>
        </p:nvSpPr>
        <p:spPr>
          <a:xfrm>
            <a:off x="181048" y="6477825"/>
            <a:ext cx="511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13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64C4A41-4AEB-A746-8148-B02F95959343}"/>
              </a:ext>
            </a:extLst>
          </p:cNvPr>
          <p:cNvSpPr txBox="1"/>
          <p:nvPr/>
        </p:nvSpPr>
        <p:spPr>
          <a:xfrm>
            <a:off x="658236" y="97651"/>
            <a:ext cx="396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知识图谱嵌入的一般算法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1A5871-21EE-034C-9750-ADE653F40C1D}"/>
              </a:ext>
            </a:extLst>
          </p:cNvPr>
          <p:cNvSpPr txBox="1"/>
          <p:nvPr/>
        </p:nvSpPr>
        <p:spPr>
          <a:xfrm>
            <a:off x="927494" y="1683927"/>
            <a:ext cx="7397002" cy="2815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随机</a:t>
            </a:r>
            <a:r>
              <a:rPr kumimoji="1" lang="zh-CN" altLang="en-US" sz="2000" b="1" dirty="0"/>
              <a:t>初始化</a:t>
            </a:r>
            <a:r>
              <a:rPr kumimoji="1" lang="zh-CN" altLang="en-US" sz="2000" dirty="0"/>
              <a:t>每个节点（</a:t>
            </a:r>
            <a:r>
              <a:rPr kumimoji="1" lang="en-US" altLang="zh-CN" sz="2000" dirty="0"/>
              <a:t>h</a:t>
            </a:r>
            <a:r>
              <a:rPr kumimoji="1" lang="zh-CN" altLang="en-US" sz="2000" dirty="0"/>
              <a:t>、</a:t>
            </a:r>
            <a:r>
              <a:rPr kumimoji="1" lang="en-US" altLang="zh-CN" sz="2000" dirty="0"/>
              <a:t>t</a:t>
            </a:r>
            <a:r>
              <a:rPr kumimoji="1" lang="zh-CN" altLang="en-US" sz="2000" dirty="0"/>
              <a:t>）和关系的</a:t>
            </a:r>
            <a:r>
              <a:rPr kumimoji="1" lang="en-US" altLang="zh-CN" sz="2000" dirty="0"/>
              <a:t>embedding</a:t>
            </a:r>
            <a:r>
              <a:rPr kumimoji="1" lang="zh-CN" altLang="en-US" sz="2000" dirty="0"/>
              <a:t>向量</a:t>
            </a:r>
            <a:endParaRPr kumimoji="1"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循环多轮：</a:t>
            </a:r>
            <a:endParaRPr kumimoji="1"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         采样所需要的</a:t>
            </a:r>
            <a:r>
              <a:rPr kumimoji="1" lang="en-US" altLang="zh-CN" sz="2000" b="1" dirty="0"/>
              <a:t>mini-batch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正样本</a:t>
            </a:r>
            <a:r>
              <a:rPr kumimoji="1" lang="en-US" altLang="zh-CN" sz="2000" dirty="0"/>
              <a:t>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         对</a:t>
            </a:r>
            <a:r>
              <a:rPr kumimoji="1" lang="en-US" altLang="zh-CN" sz="2000" dirty="0"/>
              <a:t>mini-batch</a:t>
            </a:r>
            <a:r>
              <a:rPr kumimoji="1" lang="zh-CN" altLang="en-US" sz="2000" dirty="0"/>
              <a:t>中的每个样本：</a:t>
            </a:r>
            <a:endParaRPr kumimoji="1"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                  从</a:t>
            </a:r>
            <a:r>
              <a:rPr kumimoji="1" lang="en-US" altLang="zh-CN" sz="2000" dirty="0"/>
              <a:t>Cache</a:t>
            </a:r>
            <a:r>
              <a:rPr kumimoji="1" lang="zh-CN" altLang="en-US" sz="2000" dirty="0"/>
              <a:t>中采样</a:t>
            </a:r>
            <a:r>
              <a:rPr kumimoji="1" lang="zh-CN" altLang="en-US" sz="2000" b="1" dirty="0"/>
              <a:t>负样本* </a:t>
            </a:r>
            <a:endParaRPr kumimoji="1" lang="en-US" altLang="zh-CN" sz="20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2000" dirty="0"/>
              <a:t>                  根据损失函数采用梯度下降更新向量</a:t>
            </a:r>
            <a:endParaRPr kumimoji="1" lang="en-US" altLang="zh-CN" sz="200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3CEC3E7-F0DA-E845-B4D0-1DE43FA9B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0194" y="4836597"/>
            <a:ext cx="6391603" cy="4993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文本框 19"/>
          <p:cNvSpPr txBox="1"/>
          <p:nvPr/>
        </p:nvSpPr>
        <p:spPr>
          <a:xfrm>
            <a:off x="189287" y="6477825"/>
            <a:ext cx="550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14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DDD0916-DD61-D443-A4CB-9F3EA5E46C91}"/>
              </a:ext>
            </a:extLst>
          </p:cNvPr>
          <p:cNvSpPr txBox="1"/>
          <p:nvPr/>
        </p:nvSpPr>
        <p:spPr>
          <a:xfrm>
            <a:off x="658236" y="97651"/>
            <a:ext cx="46009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本论文提出的方法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利用</a:t>
            </a:r>
            <a:r>
              <a:rPr lang="en-US" altLang="zh-CN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Cache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DE6EF56-E0F3-374B-B295-204B6FAF35D6}"/>
                  </a:ext>
                </a:extLst>
              </p:cNvPr>
              <p:cNvSpPr txBox="1"/>
              <p:nvPr/>
            </p:nvSpPr>
            <p:spPr>
              <a:xfrm>
                <a:off x="739832" y="1810772"/>
                <a:ext cx="7772323" cy="32762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sz="2000" dirty="0"/>
                  <a:t>从</a:t>
                </a:r>
                <a:r>
                  <a:rPr kumimoji="1" lang="zh-CN" altLang="en-US" sz="2000" b="1" dirty="0"/>
                  <a:t>全体</a:t>
                </a:r>
                <a:r>
                  <a:rPr kumimoji="1" lang="zh-CN" altLang="en-US" sz="2000" dirty="0"/>
                  <a:t>正样本中</a:t>
                </a:r>
                <a:r>
                  <a:rPr kumimoji="1" lang="zh-CN" altLang="en-US" sz="2000" b="1" dirty="0"/>
                  <a:t>均匀采样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000" dirty="0"/>
                  <a:t>个</a:t>
                </a:r>
                <a:r>
                  <a:rPr kumimoji="1" lang="en-US" altLang="zh-CN" sz="2000" dirty="0"/>
                  <a:t>h</a:t>
                </a:r>
                <a:r>
                  <a:rPr kumimoji="1" lang="zh-CN" altLang="en-US" sz="2000" dirty="0"/>
                  <a:t>节点，与本轮循环中</a:t>
                </a:r>
                <a:r>
                  <a:rPr kumimoji="1" lang="en-US" altLang="zh-CN" sz="2000" dirty="0"/>
                  <a:t>(</a:t>
                </a:r>
                <a:r>
                  <a:rPr kumimoji="1" lang="zh-CN" altLang="en-US" sz="2000" dirty="0"/>
                  <a:t>*</a:t>
                </a:r>
                <a:r>
                  <a:rPr kumimoji="1" lang="en-US" altLang="zh-CN" sz="2000" dirty="0"/>
                  <a:t>,r,t)</a:t>
                </a:r>
                <a:r>
                  <a:rPr kumimoji="1" lang="zh-CN" altLang="en-US" sz="2000" dirty="0"/>
                  <a:t>合并</a:t>
                </a:r>
                <a:endParaRPr kumimoji="1" lang="en-US" altLang="zh-CN" sz="20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sz="2000" dirty="0"/>
                  <a:t>将新采样的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2000" dirty="0"/>
                  <a:t>个样本添加进已有的</a:t>
                </a:r>
                <a:r>
                  <a:rPr kumimoji="1" lang="en-US" altLang="zh-CN" sz="2000" dirty="0"/>
                  <a:t>Cache</a:t>
                </a:r>
                <a:r>
                  <a:rPr kumimoji="1" lang="zh-CN" altLang="en-US" sz="2000" dirty="0"/>
                  <a:t>中</a:t>
                </a:r>
                <a:endParaRPr kumimoji="1" lang="en-US" altLang="zh-CN" sz="20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sz="2000" dirty="0"/>
                  <a:t>计算</a:t>
                </a:r>
                <a:r>
                  <a:rPr kumimoji="1" lang="en-US" altLang="zh-CN" sz="2000" dirty="0"/>
                  <a:t>Cache</a:t>
                </a:r>
                <a:r>
                  <a:rPr kumimoji="1" lang="zh-CN" altLang="en-US" sz="2000" dirty="0"/>
                  <a:t>中所有样本分数：</a:t>
                </a:r>
                <a:endParaRPr kumimoji="1" lang="en-US" altLang="zh-CN" sz="20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sz="2000" dirty="0"/>
                  <a:t>循环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zh-CN" altLang="en-US" sz="2000" i="1">
                        <a:latin typeface="Cambria Math" panose="02040503050406030204" pitchFamily="18" charset="0"/>
                      </a:rPr>
                      <m:t>次</m:t>
                    </m:r>
                    <m:d>
                      <m:d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Cache</m:t>
                        </m:r>
                        <m:r>
                          <a:rPr kumimoji="1" lang="zh-CN" altLang="en-US" sz="2000" i="1">
                            <a:latin typeface="Cambria Math" panose="02040503050406030204" pitchFamily="18" charset="0"/>
                          </a:rPr>
                          <m:t>中本应容纳的负样本数</m:t>
                        </m:r>
                      </m:e>
                    </m:d>
                  </m:oMath>
                </a14:m>
                <a:r>
                  <a:rPr kumimoji="1" lang="zh-CN" altLang="en-US" sz="2000" dirty="0"/>
                  <a:t>：</a:t>
                </a:r>
                <a:endParaRPr kumimoji="1" lang="en-US" altLang="zh-CN" sz="20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sz="2000" dirty="0"/>
                  <a:t>         根据分数形成的</a:t>
                </a:r>
                <a:r>
                  <a:rPr kumimoji="1" lang="zh-CN" altLang="en-US" sz="2000" b="1" dirty="0"/>
                  <a:t>概率</a:t>
                </a:r>
                <a:r>
                  <a:rPr kumimoji="1" lang="zh-CN" altLang="en-US" sz="2000" dirty="0"/>
                  <a:t>从</a:t>
                </a:r>
                <a:r>
                  <a:rPr kumimoji="1" lang="en-US" altLang="zh-CN" sz="2000" dirty="0"/>
                  <a:t>Cache</a:t>
                </a:r>
                <a:r>
                  <a:rPr kumimoji="1" lang="zh-CN" altLang="en-US" sz="2000" dirty="0"/>
                  <a:t>中采样，下次循环不再考虑该</a:t>
                </a:r>
                <a:r>
                  <a:rPr kumimoji="1" lang="en-US" altLang="zh-CN" sz="2000" dirty="0"/>
                  <a:t>	</a:t>
                </a:r>
                <a:r>
                  <a:rPr kumimoji="1" lang="zh-CN" altLang="en-US" sz="2000" dirty="0"/>
                  <a:t> 样本</a:t>
                </a:r>
                <a:endParaRPr kumimoji="1" lang="en-US" altLang="zh-CN" sz="2000" dirty="0"/>
              </a:p>
              <a:p>
                <a:pPr marL="457200" indent="-457200">
                  <a:lnSpc>
                    <a:spcPct val="150000"/>
                  </a:lnSpc>
                  <a:buFont typeface="+mj-lt"/>
                  <a:buAutoNum type="arabicPeriod"/>
                </a:pPr>
                <a:r>
                  <a:rPr kumimoji="1" lang="zh-CN" altLang="en-US" sz="2000" dirty="0"/>
                  <a:t>形成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kumimoji="1"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000" dirty="0"/>
                  <a:t>大小的</a:t>
                </a:r>
                <a:r>
                  <a:rPr kumimoji="1" lang="en-US" altLang="zh-CN" sz="2000" dirty="0"/>
                  <a:t>Cache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DE6EF56-E0F3-374B-B295-204B6FAF35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32" y="1810772"/>
                <a:ext cx="7772323" cy="3276282"/>
              </a:xfrm>
              <a:prstGeom prst="rect">
                <a:avLst/>
              </a:prstGeom>
              <a:blipFill>
                <a:blip r:embed="rId4"/>
                <a:stretch>
                  <a:fillRect l="-653" b="-1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79849321-B748-DC40-96F6-9CA9E16BC242}"/>
              </a:ext>
            </a:extLst>
          </p:cNvPr>
          <p:cNvSpPr txBox="1"/>
          <p:nvPr/>
        </p:nvSpPr>
        <p:spPr>
          <a:xfrm>
            <a:off x="739832" y="1210309"/>
            <a:ext cx="7772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由于负样本的产生办法就是替换</a:t>
            </a:r>
            <a:r>
              <a:rPr kumimoji="1" lang="en-US" altLang="zh-CN" sz="2000" dirty="0"/>
              <a:t>(h,r,t)</a:t>
            </a:r>
            <a:r>
              <a:rPr kumimoji="1" lang="zh-CN" altLang="en-US" sz="2000" dirty="0"/>
              <a:t>中的</a:t>
            </a:r>
            <a:r>
              <a:rPr kumimoji="1" lang="en-US" altLang="zh-CN" sz="2000" dirty="0"/>
              <a:t>h</a:t>
            </a:r>
            <a:r>
              <a:rPr kumimoji="1" lang="zh-CN" altLang="en-US" sz="2000" dirty="0"/>
              <a:t>或</a:t>
            </a:r>
            <a:r>
              <a:rPr kumimoji="1" lang="en-US" altLang="zh-CN" sz="2000" dirty="0"/>
              <a:t>r</a:t>
            </a:r>
            <a:r>
              <a:rPr kumimoji="1" lang="zh-CN" altLang="en-US" sz="2000" dirty="0"/>
              <a:t>，因此现仅分析</a:t>
            </a:r>
            <a:r>
              <a:rPr kumimoji="1" lang="en-US" altLang="zh-CN" sz="2000" dirty="0"/>
              <a:t>h</a:t>
            </a:r>
            <a:endParaRPr kumimoji="1" lang="zh-CN" altLang="en-US" sz="200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B551A51-11BA-CD4A-B1B0-0E56A0E6D9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7937" y="2840018"/>
            <a:ext cx="866210" cy="40701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687F284-C838-E144-8970-96C0CF3AABB8}"/>
              </a:ext>
            </a:extLst>
          </p:cNvPr>
          <p:cNvSpPr txBox="1"/>
          <p:nvPr/>
        </p:nvSpPr>
        <p:spPr>
          <a:xfrm>
            <a:off x="739832" y="5455892"/>
            <a:ext cx="2667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算法中提到的概率即：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0F810036-C12E-1F43-A822-FED91E308B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2844" y="5244322"/>
            <a:ext cx="4891323" cy="8984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658236" y="97651"/>
            <a:ext cx="3967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实验指标解释</a:t>
            </a:r>
            <a:endParaRPr lang="en-US" altLang="zh-CN" sz="28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AFF348C-008F-BB4E-9425-2BBCB4A345AB}"/>
              </a:ext>
            </a:extLst>
          </p:cNvPr>
          <p:cNvSpPr txBox="1"/>
          <p:nvPr/>
        </p:nvSpPr>
        <p:spPr>
          <a:xfrm>
            <a:off x="699770" y="1217128"/>
            <a:ext cx="743498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测试任务：</a:t>
            </a:r>
            <a:endParaRPr lang="en-US" altLang="zh-CN" dirty="0"/>
          </a:p>
          <a:p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Link Prediction</a:t>
            </a:r>
            <a:r>
              <a:rPr lang="zh-CN" altLang="en-US" dirty="0"/>
              <a:t>：预测三元组中缺失的某个实体，如，根据</a:t>
            </a:r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(h,r)</a:t>
            </a:r>
            <a:r>
              <a:rPr lang="zh-CN" altLang="en-US" dirty="0"/>
              <a:t>预测</a:t>
            </a:r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t</a:t>
            </a:r>
            <a:endParaRPr lang="en-US" altLang="zh-CN" sz="2400" dirty="0">
              <a:latin typeface="YuMincho +36p Kana Medium" panose="02020500000000000000" pitchFamily="18" charset="-128"/>
              <a:ea typeface="YuMincho +36p Kana Medium" panose="02020500000000000000" pitchFamily="18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30360B4-6625-2A4D-9746-97C8615998C6}"/>
                  </a:ext>
                </a:extLst>
              </p:cNvPr>
              <p:cNvSpPr txBox="1"/>
              <p:nvPr/>
            </p:nvSpPr>
            <p:spPr>
              <a:xfrm>
                <a:off x="699770" y="2146889"/>
                <a:ext cx="7434984" cy="1916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/>
                  <a:t>评价指标：</a:t>
                </a:r>
                <a:endParaRPr lang="en-US" altLang="zh-CN" dirty="0"/>
              </a:p>
              <a:p>
                <a:r>
                  <a:rPr lang="en-US" altLang="zh-CN" dirty="0">
                    <a:latin typeface="YuMincho +36p Kana Medium" panose="02020500000000000000" pitchFamily="18" charset="-128"/>
                    <a:ea typeface="YuMincho +36p Kana Medium" panose="02020500000000000000" pitchFamily="18" charset="-128"/>
                  </a:rPr>
                  <a:t>MRR</a:t>
                </a:r>
                <a:r>
                  <a:rPr lang="zh-CN" altLang="en-US" dirty="0">
                    <a:latin typeface="YuMincho +36p Kana Medium" panose="02020500000000000000" pitchFamily="18" charset="-128"/>
                    <a:ea typeface="YuMincho +36p Kana Medium" panose="02020500000000000000" pitchFamily="18" charset="-128"/>
                  </a:rPr>
                  <a:t>：</a:t>
                </a:r>
                <a:r>
                  <a:rPr lang="en-US" altLang="zh-CN" dirty="0">
                    <a:latin typeface="YuMincho +36p Kana Medium" panose="02020500000000000000" pitchFamily="18" charset="-128"/>
                    <a:ea typeface="YuMincho +36p Kana Medium" panose="02020500000000000000" pitchFamily="18" charset="-128"/>
                  </a:rPr>
                  <a:t>Mean reciprocal ranking</a:t>
                </a:r>
                <a:r>
                  <a:rPr lang="zh-CN" altLang="en-US" dirty="0"/>
                  <a:t>，平均导数排名，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sup>
                      <m:e>
                        <m:f>
                          <m:f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𝑟𝑎𝑛𝑘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e>
                    </m:nary>
                  </m:oMath>
                </a14:m>
                <a:endParaRPr lang="en-US" altLang="zh-CN" dirty="0">
                  <a:latin typeface="YuMincho +36p Kana Medium" panose="02020500000000000000" pitchFamily="18" charset="-128"/>
                  <a:ea typeface="YuMincho +36p Kana Medium" panose="02020500000000000000" pitchFamily="18" charset="-128"/>
                </a:endParaRPr>
              </a:p>
              <a:p>
                <a:r>
                  <a:rPr lang="en-US" altLang="zh-CN" dirty="0">
                    <a:latin typeface="YuMincho +36p Kana Medium" panose="02020500000000000000" pitchFamily="18" charset="-128"/>
                    <a:ea typeface="YuMincho +36p Kana Medium" panose="02020500000000000000" pitchFamily="18" charset="-128"/>
                  </a:rPr>
                  <a:t>Hit@10 </a:t>
                </a:r>
                <a:r>
                  <a:rPr lang="en-US" altLang="zh-CN" dirty="0"/>
                  <a:t>:</a:t>
                </a:r>
                <a:r>
                  <a:rPr lang="zh-CN" altLang="en-US" dirty="0"/>
                  <a:t> 前</a:t>
                </a:r>
                <a:r>
                  <a:rPr lang="en-US" altLang="zh-CN" dirty="0"/>
                  <a:t>k</a:t>
                </a:r>
                <a:r>
                  <a:rPr lang="zh-CN" altLang="en-US" dirty="0"/>
                  <a:t>排名结果占全体结果比例，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sup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𝕀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𝑟𝑎𝑛𝑘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dirty="0">
                  <a:latin typeface="YuMincho +36p Kana Medium" panose="02020500000000000000" pitchFamily="18" charset="-128"/>
                  <a:ea typeface="YuMincho +36p Kana Medium" panose="02020500000000000000" pitchFamily="18" charset="-128"/>
                </a:endParaRPr>
              </a:p>
              <a:p>
                <a:r>
                  <a:rPr lang="en-US" altLang="zh-CN" dirty="0">
                    <a:latin typeface="YuMincho +36p Kana Medium" panose="02020500000000000000" pitchFamily="18" charset="-128"/>
                    <a:ea typeface="YuMincho +36p Kana Medium" panose="02020500000000000000" pitchFamily="18" charset="-128"/>
                  </a:rPr>
                  <a:t>MR</a:t>
                </a:r>
                <a:r>
                  <a:rPr lang="zh-CN" altLang="en-US" dirty="0">
                    <a:latin typeface="YuMincho +36p Kana Medium" panose="02020500000000000000" pitchFamily="18" charset="-128"/>
                    <a:ea typeface="YuMincho +36p Kana Medium" panose="02020500000000000000" pitchFamily="18" charset="-128"/>
                  </a:rPr>
                  <a:t>：</a:t>
                </a:r>
                <a:r>
                  <a:rPr lang="en-US" altLang="zh-CN" dirty="0">
                    <a:latin typeface="YuMincho +36p Kana Medium" panose="02020500000000000000" pitchFamily="18" charset="-128"/>
                    <a:ea typeface="YuMincho +36p Kana Medium" panose="02020500000000000000" pitchFamily="18" charset="-128"/>
                  </a:rPr>
                  <a:t> Mean rank </a:t>
                </a:r>
                <a:r>
                  <a:rPr lang="zh-CN" altLang="en-US" dirty="0"/>
                  <a:t>，平均排名，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d>
                          <m:dPr>
                            <m:begChr m:val="|"/>
                            <m:endChr m:val="|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</m:d>
                      </m:sup>
                      <m:e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𝑟𝑎𝑛𝑘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430360B4-6625-2A4D-9746-97C8615998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70" y="2146889"/>
                <a:ext cx="7434984" cy="1916487"/>
              </a:xfrm>
              <a:prstGeom prst="rect">
                <a:avLst/>
              </a:prstGeom>
              <a:blipFill>
                <a:blip r:embed="rId4"/>
                <a:stretch>
                  <a:fillRect l="-681" b="-322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795DEADF-20B2-084A-B319-14C4A98A736E}"/>
              </a:ext>
            </a:extLst>
          </p:cNvPr>
          <p:cNvSpPr txBox="1"/>
          <p:nvPr/>
        </p:nvSpPr>
        <p:spPr>
          <a:xfrm>
            <a:off x="179070" y="6473190"/>
            <a:ext cx="520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727F136-E802-CC40-8D90-90291681BC6F}"/>
                  </a:ext>
                </a:extLst>
              </p:cNvPr>
              <p:cNvSpPr txBox="1"/>
              <p:nvPr/>
            </p:nvSpPr>
            <p:spPr>
              <a:xfrm>
                <a:off x="699770" y="4437074"/>
                <a:ext cx="7773245" cy="13844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YuMincho +36p Kana Medium" panose="02020500000000000000" pitchFamily="18" charset="-128"/>
                    <a:ea typeface="YuMincho +36p Kana Medium" panose="02020500000000000000" pitchFamily="18" charset="-128"/>
                  </a:rPr>
                  <a:t>scratch</a:t>
                </a:r>
                <a:r>
                  <a:rPr lang="zh-CN" altLang="en-US" dirty="0">
                    <a:latin typeface="YuMincho +36p Kana Medium" panose="02020500000000000000" pitchFamily="18" charset="-128"/>
                    <a:ea typeface="YuMincho +36p Kana Medium" panose="02020500000000000000" pitchFamily="18" charset="-128"/>
                  </a:rPr>
                  <a:t>：</a:t>
                </a:r>
                <a:r>
                  <a:rPr lang="zh-CN" altLang="en-US" dirty="0"/>
                  <a:t>使用</a:t>
                </a:r>
                <a:r>
                  <a:rPr lang="en-US" altLang="zh-CN" dirty="0"/>
                  <a:t>Xavier </a:t>
                </a:r>
                <a:r>
                  <a:rPr lang="zh-CN" altLang="en-US" dirty="0"/>
                  <a:t>初始化策略，即参数在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ad>
                          <m:radPr>
                            <m:degHide m:val="on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ad>
                          <m:radPr>
                            <m:deg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den>
                            </m:f>
                          </m:e>
                        </m:rad>
                      </m:e>
                    </m:d>
                  </m:oMath>
                </a14:m>
                <a:r>
                  <a:rPr lang="zh-CN" altLang="en-US" dirty="0"/>
                  <a:t>范围内初始化</a:t>
                </a:r>
                <a:endParaRPr lang="en-US" altLang="zh-CN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>
                    <a:latin typeface="YuMincho +36p Kana Medium" panose="02020500000000000000" pitchFamily="18" charset="-128"/>
                    <a:ea typeface="YuMincho +36p Kana Medium" panose="02020500000000000000" pitchFamily="18" charset="-128"/>
                  </a:rPr>
                  <a:t>pretrain</a:t>
                </a:r>
                <a:r>
                  <a:rPr lang="zh-CN" altLang="en-US" dirty="0">
                    <a:latin typeface="YuMincho +36p Kana Medium" panose="02020500000000000000" pitchFamily="18" charset="-128"/>
                    <a:ea typeface="YuMincho +36p Kana Medium" panose="02020500000000000000" pitchFamily="18" charset="-128"/>
                  </a:rPr>
                  <a:t>：</a:t>
                </a:r>
                <a:r>
                  <a:rPr lang="zh-CN" altLang="en-US" dirty="0"/>
                  <a:t>使用均匀采样或者伯努利采样预训练部分轮次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727F136-E802-CC40-8D90-90291681BC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770" y="4437074"/>
                <a:ext cx="7773245" cy="1384482"/>
              </a:xfrm>
              <a:prstGeom prst="rect">
                <a:avLst/>
              </a:prstGeom>
              <a:blipFill>
                <a:blip r:embed="rId5"/>
                <a:stretch>
                  <a:fillRect l="-653" b="-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9D695C50-53E0-D649-9243-C406A7DD4671}"/>
              </a:ext>
            </a:extLst>
          </p:cNvPr>
          <p:cNvSpPr txBox="1"/>
          <p:nvPr/>
        </p:nvSpPr>
        <p:spPr>
          <a:xfrm>
            <a:off x="699770" y="4367327"/>
            <a:ext cx="7434984" cy="46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初始化：</a:t>
            </a:r>
            <a:endParaRPr lang="en-US" altLang="zh-CN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658236" y="97651"/>
            <a:ext cx="3967761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实验结果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F09927-5CC4-0243-A97D-BFF7530C0B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1557" y="807581"/>
            <a:ext cx="6160885" cy="562719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9A3F04A-D84B-9844-8DFE-FCF1D1D69C91}"/>
              </a:ext>
            </a:extLst>
          </p:cNvPr>
          <p:cNvSpPr txBox="1"/>
          <p:nvPr/>
        </p:nvSpPr>
        <p:spPr>
          <a:xfrm>
            <a:off x="179070" y="6473190"/>
            <a:ext cx="52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658236" y="97651"/>
            <a:ext cx="396776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实验结果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-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分时段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7F3D387-73EC-734D-8815-9BE36A72C6C0}"/>
              </a:ext>
            </a:extLst>
          </p:cNvPr>
          <p:cNvSpPr txBox="1"/>
          <p:nvPr/>
        </p:nvSpPr>
        <p:spPr>
          <a:xfrm>
            <a:off x="179070" y="6473190"/>
            <a:ext cx="520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17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349EB4E-4622-1E46-B2CD-541A1E80F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93" y="1080390"/>
            <a:ext cx="8853613" cy="230963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6110752-486D-5A46-87AB-FD072618D2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193" y="3552588"/>
            <a:ext cx="8853613" cy="237727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658236" y="97651"/>
            <a:ext cx="3967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score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</a:t>
            </a:r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function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931F7A-31DB-E142-B05C-07BC25933291}"/>
              </a:ext>
            </a:extLst>
          </p:cNvPr>
          <p:cNvSpPr txBox="1"/>
          <p:nvPr/>
        </p:nvSpPr>
        <p:spPr>
          <a:xfrm>
            <a:off x="179070" y="6473190"/>
            <a:ext cx="520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18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EFB5E3D-E1A6-AE4B-9798-D1951E220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084" y="1052109"/>
            <a:ext cx="7499826" cy="217150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52671C1-9DD7-224D-ABBD-316F74CE9B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696" y="3351657"/>
            <a:ext cx="2185168" cy="2104236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77393550-9C23-8A48-9805-1D9C964E0DBD}"/>
              </a:ext>
            </a:extLst>
          </p:cNvPr>
          <p:cNvSpPr txBox="1"/>
          <p:nvPr/>
        </p:nvSpPr>
        <p:spPr>
          <a:xfrm>
            <a:off x="1555113" y="5111628"/>
            <a:ext cx="1460334" cy="437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TransE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ADA4122-733B-9C4C-A0C8-89DBB25E6FAE}"/>
              </a:ext>
            </a:extLst>
          </p:cNvPr>
          <p:cNvSpPr/>
          <p:nvPr/>
        </p:nvSpPr>
        <p:spPr>
          <a:xfrm>
            <a:off x="0" y="5748134"/>
            <a:ext cx="55604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平移不变：</a:t>
            </a:r>
            <a:r>
              <a:rPr lang="en-US" altLang="zh-CN" dirty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C(king)−C(queen)≈C(man)−C(woman)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E735484-B8ED-4B4B-B1AB-7B985C51BB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45002" y="3306700"/>
            <a:ext cx="2880854" cy="1527865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C308ECC9-3550-D343-AE43-2E136A350F54}"/>
              </a:ext>
            </a:extLst>
          </p:cNvPr>
          <p:cNvSpPr txBox="1"/>
          <p:nvPr/>
        </p:nvSpPr>
        <p:spPr>
          <a:xfrm>
            <a:off x="6192922" y="5212443"/>
            <a:ext cx="1460334" cy="437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RESCAL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A4D8235-F224-9043-99F7-0702786D2B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6967" y="4817170"/>
            <a:ext cx="2692243" cy="3729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组合 42"/>
          <p:cNvGrpSpPr/>
          <p:nvPr/>
        </p:nvGrpSpPr>
        <p:grpSpPr>
          <a:xfrm>
            <a:off x="1822051" y="1672938"/>
            <a:ext cx="5726828" cy="718078"/>
            <a:chOff x="1098018" y="1340446"/>
            <a:chExt cx="6947963" cy="737210"/>
          </a:xfrm>
        </p:grpSpPr>
        <p:sp>
          <p:nvSpPr>
            <p:cNvPr id="44" name="任意多边形 43"/>
            <p:cNvSpPr/>
            <p:nvPr/>
          </p:nvSpPr>
          <p:spPr>
            <a:xfrm>
              <a:off x="2699790" y="1414168"/>
              <a:ext cx="5346191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128905" lvl="1" indent="-128905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整体框架</a:t>
              </a: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1098018" y="1340446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17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822051" y="2503038"/>
            <a:ext cx="5726829" cy="730231"/>
            <a:chOff x="1098018" y="2114517"/>
            <a:chExt cx="6947964" cy="737210"/>
          </a:xfrm>
        </p:grpSpPr>
        <p:sp>
          <p:nvSpPr>
            <p:cNvPr id="47" name="任意多边形 46"/>
            <p:cNvSpPr/>
            <p:nvPr/>
          </p:nvSpPr>
          <p:spPr>
            <a:xfrm>
              <a:off x="2699790" y="2188239"/>
              <a:ext cx="534619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128905" lvl="1" indent="-128905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算法介绍</a:t>
              </a: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1098018" y="2114517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17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7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1822051" y="3345716"/>
            <a:ext cx="5726829" cy="728443"/>
            <a:chOff x="1098018" y="2888588"/>
            <a:chExt cx="6947964" cy="737210"/>
          </a:xfrm>
        </p:grpSpPr>
        <p:sp>
          <p:nvSpPr>
            <p:cNvPr id="50" name="任意多边形 49"/>
            <p:cNvSpPr/>
            <p:nvPr/>
          </p:nvSpPr>
          <p:spPr>
            <a:xfrm>
              <a:off x="2699790" y="2962311"/>
              <a:ext cx="534619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128905" lvl="1" indent="-128905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实验结果</a:t>
              </a: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1098018" y="2888588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17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sz="27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822051" y="4190372"/>
            <a:ext cx="5726829" cy="757548"/>
            <a:chOff x="1098018" y="3662660"/>
            <a:chExt cx="6947964" cy="737210"/>
          </a:xfrm>
        </p:grpSpPr>
        <p:sp>
          <p:nvSpPr>
            <p:cNvPr id="53" name="任意多边形 52"/>
            <p:cNvSpPr/>
            <p:nvPr/>
          </p:nvSpPr>
          <p:spPr>
            <a:xfrm>
              <a:off x="2699790" y="3736381"/>
              <a:ext cx="534619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128905" lvl="1" indent="-128905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zh-CN" altLang="en-US" sz="20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相关参考</a:t>
              </a:r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1098018" y="3662660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17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  <a:endParaRPr lang="zh-CN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23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9" name="文本框 28"/>
          <p:cNvSpPr txBox="1"/>
          <p:nvPr/>
        </p:nvSpPr>
        <p:spPr>
          <a:xfrm>
            <a:off x="658236" y="97651"/>
            <a:ext cx="3967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目录</a:t>
            </a:r>
            <a:endParaRPr lang="zh-CN" altLang="en-US" sz="24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97186B8-2333-F547-A22E-E5A94654A285}"/>
              </a:ext>
            </a:extLst>
          </p:cNvPr>
          <p:cNvSpPr txBox="1"/>
          <p:nvPr/>
        </p:nvSpPr>
        <p:spPr>
          <a:xfrm>
            <a:off x="241491" y="6482993"/>
            <a:ext cx="344136" cy="37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658236" y="97651"/>
            <a:ext cx="396776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相关参考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C931F7A-31DB-E142-B05C-07BC25933291}"/>
              </a:ext>
            </a:extLst>
          </p:cNvPr>
          <p:cNvSpPr txBox="1"/>
          <p:nvPr/>
        </p:nvSpPr>
        <p:spPr>
          <a:xfrm>
            <a:off x="179070" y="6473190"/>
            <a:ext cx="520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19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788DCC-07F5-C74C-8C16-CE04F6F4DE3D}"/>
              </a:ext>
            </a:extLst>
          </p:cNvPr>
          <p:cNvSpPr txBox="1"/>
          <p:nvPr/>
        </p:nvSpPr>
        <p:spPr>
          <a:xfrm>
            <a:off x="854508" y="926178"/>
            <a:ext cx="7434984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TransE</a:t>
            </a:r>
            <a:r>
              <a:rPr lang="zh-CN" altLang="en-US" dirty="0"/>
              <a:t>详细介绍：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https://blog.csdn.net/weixin_40871455/article/details/83341561</a:t>
            </a:r>
            <a:endParaRPr lang="en-US" altLang="zh-CN" dirty="0"/>
          </a:p>
          <a:p>
            <a:endParaRPr lang="en-US" altLang="zh-CN" sz="2400" dirty="0">
              <a:latin typeface="YuMincho +36p Kana Medium" panose="02020500000000000000" pitchFamily="18" charset="-128"/>
              <a:ea typeface="YuMincho +36p Kana Medium" panose="02020500000000000000" pitchFamily="18" charset="-128"/>
            </a:endParaRPr>
          </a:p>
          <a:p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Trans</a:t>
            </a:r>
            <a:r>
              <a:rPr lang="zh-CN" altLang="en-US" dirty="0"/>
              <a:t>系列算法介绍：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https://zhuanlan.zhihu.com/p/32993044</a:t>
            </a:r>
            <a:endParaRPr lang="en-US" altLang="zh-CN" dirty="0"/>
          </a:p>
          <a:p>
            <a:endParaRPr lang="en-US" altLang="zh-CN" dirty="0">
              <a:latin typeface="YuMincho +36p Kana Medium" panose="02020500000000000000" pitchFamily="18" charset="-128"/>
              <a:ea typeface="YuMincho +36p Kana Medium" panose="02020500000000000000" pitchFamily="18" charset="-128"/>
            </a:endParaRPr>
          </a:p>
          <a:p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RESCAL</a:t>
            </a:r>
            <a:r>
              <a:rPr lang="zh-CN" altLang="en-US" dirty="0"/>
              <a:t>形象例子：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https://zhuanlan.zhihu.com/p/39719481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知识图谱</a:t>
            </a:r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score</a:t>
            </a:r>
            <a:r>
              <a:rPr lang="zh-CN" altLang="en-US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 </a:t>
            </a:r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function</a:t>
            </a:r>
            <a:r>
              <a:rPr lang="zh-CN" altLang="en-US" dirty="0"/>
              <a:t>大合集：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https://cloud.tencent.com/developer/article/1494791</a:t>
            </a:r>
            <a:endParaRPr lang="en-US" altLang="zh-CN" dirty="0"/>
          </a:p>
          <a:p>
            <a:r>
              <a:rPr lang="en-US" altLang="zh-CN" dirty="0"/>
              <a:t>Q. Wang, Z. Mao, B. Wang, and L. Guo. Knowledge graph embedding: A survey of approaches and applications. </a:t>
            </a:r>
            <a:r>
              <a:rPr lang="en-US" altLang="zh-CN" i="1" dirty="0"/>
              <a:t>TKDE</a:t>
            </a:r>
            <a:r>
              <a:rPr lang="en-US" altLang="zh-CN" dirty="0"/>
              <a:t>, 29(12):2724–2743, 2017. </a:t>
            </a:r>
          </a:p>
          <a:p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TransE</a:t>
            </a:r>
            <a:r>
              <a:rPr lang="zh-CN" altLang="en-US" dirty="0"/>
              <a:t>算法梯度更新例子：</a:t>
            </a:r>
            <a:endParaRPr lang="en-US" altLang="zh-CN" dirty="0"/>
          </a:p>
          <a:p>
            <a:r>
              <a:rPr lang="en-US" altLang="zh-CN" dirty="0">
                <a:hlinkClick r:id="rId8"/>
              </a:rPr>
              <a:t>https://blog.csdn.net/weixin_42348333/article/details/89598144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word2vec</a:t>
            </a:r>
            <a:r>
              <a:rPr lang="zh-CN" altLang="en-US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 </a:t>
            </a:r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+</a:t>
            </a:r>
            <a:r>
              <a:rPr lang="zh-CN" altLang="en-US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 </a:t>
            </a:r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TransE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>
                <a:hlinkClick r:id="rId8"/>
              </a:rPr>
              <a:t>https://blog.csdn.net/weixin_42348333/article/details/89598144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53004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658236" y="97651"/>
            <a:ext cx="3967761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相关参考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56AC4D3-C3AD-CD47-9215-A3D5277A3148}"/>
              </a:ext>
            </a:extLst>
          </p:cNvPr>
          <p:cNvSpPr txBox="1"/>
          <p:nvPr/>
        </p:nvSpPr>
        <p:spPr>
          <a:xfrm>
            <a:off x="908505" y="926178"/>
            <a:ext cx="7434984" cy="50321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Xavier</a:t>
            </a:r>
            <a:r>
              <a:rPr lang="zh-CN" altLang="en-US" dirty="0"/>
              <a:t>详细介绍：</a:t>
            </a:r>
            <a:endParaRPr lang="en-US" altLang="zh-CN" dirty="0"/>
          </a:p>
          <a:p>
            <a:r>
              <a:rPr lang="en-US" altLang="zh-CN" dirty="0">
                <a:hlinkClick r:id="rId4"/>
              </a:rPr>
              <a:t>https://blog.csdn.net/weixin_40871455/article/details/83341561</a:t>
            </a:r>
            <a:endParaRPr lang="en-US" altLang="zh-CN" dirty="0"/>
          </a:p>
          <a:p>
            <a:endParaRPr lang="en-US" altLang="zh-CN" sz="2400" dirty="0">
              <a:latin typeface="YuMincho +36p Kana Medium" panose="02020500000000000000" pitchFamily="18" charset="-128"/>
              <a:ea typeface="YuMincho +36p Kana Medium" panose="02020500000000000000" pitchFamily="18" charset="-128"/>
            </a:endParaRPr>
          </a:p>
          <a:p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GAN</a:t>
            </a:r>
            <a:r>
              <a:rPr lang="zh-CN" altLang="en-US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介绍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>
                <a:hlinkClick r:id="rId5"/>
              </a:rPr>
              <a:t>https://zhuanlan.zhihu.com/p/28853704</a:t>
            </a:r>
            <a:endParaRPr lang="en-US" altLang="zh-CN" dirty="0"/>
          </a:p>
          <a:p>
            <a:endParaRPr lang="en-US" altLang="zh-CN" dirty="0">
              <a:latin typeface="YuMincho +36p Kana Medium" panose="02020500000000000000" pitchFamily="18" charset="-128"/>
              <a:ea typeface="YuMincho +36p Kana Medium" panose="02020500000000000000" pitchFamily="18" charset="-128"/>
            </a:endParaRPr>
          </a:p>
          <a:p>
            <a:r>
              <a:rPr lang="zh-CN" altLang="en-US" dirty="0"/>
              <a:t>三种梯度下降方法：</a:t>
            </a:r>
            <a:endParaRPr lang="en-US" altLang="zh-CN" dirty="0"/>
          </a:p>
          <a:p>
            <a:r>
              <a:rPr lang="en-US" altLang="zh-CN" dirty="0">
                <a:hlinkClick r:id="rId6"/>
              </a:rPr>
              <a:t>https://juejin.im/entry/5b74d443f265da2839585164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深度学习优化算法</a:t>
            </a:r>
            <a:r>
              <a:rPr lang="en-US" altLang="zh-CN" dirty="0"/>
              <a:t>(</a:t>
            </a:r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Adam</a:t>
            </a:r>
            <a:r>
              <a:rPr lang="zh-CN" altLang="en-US" dirty="0"/>
              <a:t>等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en-US" altLang="zh-CN" dirty="0">
                <a:hlinkClick r:id="rId7"/>
              </a:rPr>
              <a:t>https://zhuanlan.zhihu.com/p/32626442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网络表示学习和知识图谱表示学习有什么联系：</a:t>
            </a:r>
            <a:endParaRPr lang="en-US" altLang="zh-CN" dirty="0"/>
          </a:p>
          <a:p>
            <a:r>
              <a:rPr lang="en-US" altLang="zh-CN" dirty="0">
                <a:hlinkClick r:id="rId8"/>
              </a:rPr>
              <a:t>https://www.zhihu.com/question/269781335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自步学习：</a:t>
            </a:r>
            <a:endParaRPr lang="en-US" altLang="zh-CN" dirty="0"/>
          </a:p>
          <a:p>
            <a:r>
              <a:rPr lang="en-US" altLang="zh-CN" dirty="0">
                <a:hlinkClick r:id="rId9"/>
              </a:rPr>
              <a:t>https://www.zhihu.com/question/54651295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CE560D1-5503-AA48-AD71-3621409A55F1}"/>
              </a:ext>
            </a:extLst>
          </p:cNvPr>
          <p:cNvSpPr txBox="1"/>
          <p:nvPr/>
        </p:nvSpPr>
        <p:spPr>
          <a:xfrm>
            <a:off x="179070" y="6473190"/>
            <a:ext cx="520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658236" y="97651"/>
            <a:ext cx="3967761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A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类会议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9174" y="6468120"/>
            <a:ext cx="416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21</a:t>
            </a:r>
          </a:p>
        </p:txBody>
      </p:sp>
      <p:pic>
        <p:nvPicPr>
          <p:cNvPr id="3" name="图片 2" descr="2019-10-26 21:17:30.846000"/>
          <p:cNvPicPr>
            <a:picLocks noChangeAspect="1"/>
          </p:cNvPicPr>
          <p:nvPr/>
        </p:nvPicPr>
        <p:blipFill>
          <a:blip r:embed="rId4"/>
          <a:srcRect l="-72" t="9749" r="1592" b="19884"/>
          <a:stretch>
            <a:fillRect/>
          </a:stretch>
        </p:blipFill>
        <p:spPr>
          <a:xfrm>
            <a:off x="189230" y="1239520"/>
            <a:ext cx="8906510" cy="477139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658236" y="97651"/>
            <a:ext cx="3967761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B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类会议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9174" y="6468120"/>
            <a:ext cx="416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22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2" name="图片 1" descr="2019-10-26 21:18:23.955000"/>
          <p:cNvPicPr>
            <a:picLocks noChangeAspect="1"/>
          </p:cNvPicPr>
          <p:nvPr/>
        </p:nvPicPr>
        <p:blipFill>
          <a:blip r:embed="rId4"/>
          <a:srcRect l="1435" t="9812" r="7175" b="3549"/>
          <a:stretch>
            <a:fillRect/>
          </a:stretch>
        </p:blipFill>
        <p:spPr>
          <a:xfrm>
            <a:off x="350520" y="909320"/>
            <a:ext cx="7918450" cy="54317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47610" y="2639427"/>
            <a:ext cx="364715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谢谢大家！</a:t>
            </a: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0" y="2062058"/>
            <a:ext cx="1790977" cy="2869814"/>
          </a:xfrm>
          <a:custGeom>
            <a:avLst/>
            <a:gdLst>
              <a:gd name="T0" fmla="*/ 0 w 7449"/>
              <a:gd name="T1" fmla="*/ 0 h 11906"/>
              <a:gd name="T2" fmla="*/ 7449 w 7449"/>
              <a:gd name="T3" fmla="*/ 4223 h 11906"/>
              <a:gd name="T4" fmla="*/ 0 w 7449"/>
              <a:gd name="T5" fmla="*/ 4223 h 11906"/>
              <a:gd name="T6" fmla="*/ 0 w 7449"/>
              <a:gd name="T7" fmla="*/ 0 h 11906"/>
              <a:gd name="T8" fmla="*/ 7449 w 7449"/>
              <a:gd name="T9" fmla="*/ 4302 h 11906"/>
              <a:gd name="T10" fmla="*/ 0 w 7449"/>
              <a:gd name="T11" fmla="*/ 8525 h 11906"/>
              <a:gd name="T12" fmla="*/ 0 w 7449"/>
              <a:gd name="T13" fmla="*/ 4302 h 11906"/>
              <a:gd name="T14" fmla="*/ 7449 w 7449"/>
              <a:gd name="T15" fmla="*/ 4302 h 11906"/>
              <a:gd name="T16" fmla="*/ 2857 w 7449"/>
              <a:gd name="T17" fmla="*/ 10038 h 11906"/>
              <a:gd name="T18" fmla="*/ 5 w 7449"/>
              <a:gd name="T19" fmla="*/ 11903 h 11906"/>
              <a:gd name="T20" fmla="*/ 0 w 7449"/>
              <a:gd name="T21" fmla="*/ 11906 h 11906"/>
              <a:gd name="T22" fmla="*/ 0 w 7449"/>
              <a:gd name="T23" fmla="*/ 8789 h 11906"/>
              <a:gd name="T24" fmla="*/ 2857 w 7449"/>
              <a:gd name="T25" fmla="*/ 7136 h 11906"/>
              <a:gd name="T26" fmla="*/ 2857 w 7449"/>
              <a:gd name="T27" fmla="*/ 10038 h 11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449" h="11906">
                <a:moveTo>
                  <a:pt x="0" y="0"/>
                </a:moveTo>
                <a:lnTo>
                  <a:pt x="7449" y="4223"/>
                </a:lnTo>
                <a:lnTo>
                  <a:pt x="0" y="4223"/>
                </a:lnTo>
                <a:lnTo>
                  <a:pt x="0" y="0"/>
                </a:lnTo>
                <a:close/>
                <a:moveTo>
                  <a:pt x="7449" y="4302"/>
                </a:moveTo>
                <a:lnTo>
                  <a:pt x="0" y="8525"/>
                </a:lnTo>
                <a:lnTo>
                  <a:pt x="0" y="4302"/>
                </a:lnTo>
                <a:lnTo>
                  <a:pt x="7449" y="4302"/>
                </a:lnTo>
                <a:close/>
                <a:moveTo>
                  <a:pt x="2857" y="10038"/>
                </a:moveTo>
                <a:cubicBezTo>
                  <a:pt x="2537" y="11326"/>
                  <a:pt x="721" y="11825"/>
                  <a:pt x="5" y="11903"/>
                </a:cubicBezTo>
                <a:lnTo>
                  <a:pt x="0" y="11906"/>
                </a:lnTo>
                <a:lnTo>
                  <a:pt x="0" y="8789"/>
                </a:lnTo>
                <a:lnTo>
                  <a:pt x="2857" y="7136"/>
                </a:lnTo>
                <a:lnTo>
                  <a:pt x="2857" y="10038"/>
                </a:lnTo>
                <a:close/>
              </a:path>
            </a:pathLst>
          </a:custGeom>
          <a:solidFill>
            <a:srgbClr val="002060"/>
          </a:solidFill>
          <a:ln w="5" cap="flat">
            <a:solidFill>
              <a:srgbClr val="24211D"/>
            </a:solidFill>
            <a:prstDash val="solid"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6"/>
          <p:cNvSpPr>
            <a:spLocks noEditPoints="1"/>
          </p:cNvSpPr>
          <p:nvPr/>
        </p:nvSpPr>
        <p:spPr bwMode="auto">
          <a:xfrm>
            <a:off x="1722420" y="3101092"/>
            <a:ext cx="137114" cy="1694253"/>
          </a:xfrm>
          <a:custGeom>
            <a:avLst/>
            <a:gdLst>
              <a:gd name="T0" fmla="*/ 246 w 571"/>
              <a:gd name="T1" fmla="*/ 0 h 7028"/>
              <a:gd name="T2" fmla="*/ 246 w 571"/>
              <a:gd name="T3" fmla="*/ 2716 h 7028"/>
              <a:gd name="T4" fmla="*/ 178 w 571"/>
              <a:gd name="T5" fmla="*/ 2816 h 7028"/>
              <a:gd name="T6" fmla="*/ 286 w 571"/>
              <a:gd name="T7" fmla="*/ 2924 h 7028"/>
              <a:gd name="T8" fmla="*/ 394 w 571"/>
              <a:gd name="T9" fmla="*/ 2816 h 7028"/>
              <a:gd name="T10" fmla="*/ 325 w 571"/>
              <a:gd name="T11" fmla="*/ 2716 h 7028"/>
              <a:gd name="T12" fmla="*/ 325 w 571"/>
              <a:gd name="T13" fmla="*/ 0 h 7028"/>
              <a:gd name="T14" fmla="*/ 246 w 571"/>
              <a:gd name="T15" fmla="*/ 0 h 7028"/>
              <a:gd name="T16" fmla="*/ 0 w 571"/>
              <a:gd name="T17" fmla="*/ 3749 h 7028"/>
              <a:gd name="T18" fmla="*/ 571 w 571"/>
              <a:gd name="T19" fmla="*/ 3749 h 7028"/>
              <a:gd name="T20" fmla="*/ 571 w 571"/>
              <a:gd name="T21" fmla="*/ 3790 h 7028"/>
              <a:gd name="T22" fmla="*/ 0 w 571"/>
              <a:gd name="T23" fmla="*/ 3790 h 7028"/>
              <a:gd name="T24" fmla="*/ 0 w 571"/>
              <a:gd name="T25" fmla="*/ 3749 h 7028"/>
              <a:gd name="T26" fmla="*/ 0 w 571"/>
              <a:gd name="T27" fmla="*/ 3323 h 7028"/>
              <a:gd name="T28" fmla="*/ 0 w 571"/>
              <a:gd name="T29" fmla="*/ 3323 h 7028"/>
              <a:gd name="T30" fmla="*/ 0 w 571"/>
              <a:gd name="T31" fmla="*/ 3323 h 7028"/>
              <a:gd name="T32" fmla="*/ 286 w 571"/>
              <a:gd name="T33" fmla="*/ 3037 h 7028"/>
              <a:gd name="T34" fmla="*/ 571 w 571"/>
              <a:gd name="T35" fmla="*/ 3323 h 7028"/>
              <a:gd name="T36" fmla="*/ 571 w 571"/>
              <a:gd name="T37" fmla="*/ 3323 h 7028"/>
              <a:gd name="T38" fmla="*/ 571 w 571"/>
              <a:gd name="T39" fmla="*/ 3323 h 7028"/>
              <a:gd name="T40" fmla="*/ 571 w 571"/>
              <a:gd name="T41" fmla="*/ 3683 h 7028"/>
              <a:gd name="T42" fmla="*/ 0 w 571"/>
              <a:gd name="T43" fmla="*/ 3683 h 7028"/>
              <a:gd name="T44" fmla="*/ 0 w 571"/>
              <a:gd name="T45" fmla="*/ 3323 h 7028"/>
              <a:gd name="T46" fmla="*/ 37 w 571"/>
              <a:gd name="T47" fmla="*/ 3885 h 7028"/>
              <a:gd name="T48" fmla="*/ 0 w 571"/>
              <a:gd name="T49" fmla="*/ 3885 h 7028"/>
              <a:gd name="T50" fmla="*/ 0 w 571"/>
              <a:gd name="T51" fmla="*/ 7028 h 7028"/>
              <a:gd name="T52" fmla="*/ 37 w 571"/>
              <a:gd name="T53" fmla="*/ 7028 h 7028"/>
              <a:gd name="T54" fmla="*/ 37 w 571"/>
              <a:gd name="T55" fmla="*/ 3885 h 7028"/>
              <a:gd name="T56" fmla="*/ 126 w 571"/>
              <a:gd name="T57" fmla="*/ 3885 h 7028"/>
              <a:gd name="T58" fmla="*/ 89 w 571"/>
              <a:gd name="T59" fmla="*/ 3885 h 7028"/>
              <a:gd name="T60" fmla="*/ 89 w 571"/>
              <a:gd name="T61" fmla="*/ 7028 h 7028"/>
              <a:gd name="T62" fmla="*/ 126 w 571"/>
              <a:gd name="T63" fmla="*/ 7028 h 7028"/>
              <a:gd name="T64" fmla="*/ 126 w 571"/>
              <a:gd name="T65" fmla="*/ 3885 h 7028"/>
              <a:gd name="T66" fmla="*/ 215 w 571"/>
              <a:gd name="T67" fmla="*/ 3885 h 7028"/>
              <a:gd name="T68" fmla="*/ 178 w 571"/>
              <a:gd name="T69" fmla="*/ 3885 h 7028"/>
              <a:gd name="T70" fmla="*/ 178 w 571"/>
              <a:gd name="T71" fmla="*/ 7028 h 7028"/>
              <a:gd name="T72" fmla="*/ 215 w 571"/>
              <a:gd name="T73" fmla="*/ 7028 h 7028"/>
              <a:gd name="T74" fmla="*/ 215 w 571"/>
              <a:gd name="T75" fmla="*/ 3885 h 7028"/>
              <a:gd name="T76" fmla="*/ 304 w 571"/>
              <a:gd name="T77" fmla="*/ 3885 h 7028"/>
              <a:gd name="T78" fmla="*/ 267 w 571"/>
              <a:gd name="T79" fmla="*/ 3885 h 7028"/>
              <a:gd name="T80" fmla="*/ 267 w 571"/>
              <a:gd name="T81" fmla="*/ 7028 h 7028"/>
              <a:gd name="T82" fmla="*/ 304 w 571"/>
              <a:gd name="T83" fmla="*/ 7028 h 7028"/>
              <a:gd name="T84" fmla="*/ 304 w 571"/>
              <a:gd name="T85" fmla="*/ 3885 h 7028"/>
              <a:gd name="T86" fmla="*/ 393 w 571"/>
              <a:gd name="T87" fmla="*/ 3885 h 7028"/>
              <a:gd name="T88" fmla="*/ 356 w 571"/>
              <a:gd name="T89" fmla="*/ 3885 h 7028"/>
              <a:gd name="T90" fmla="*/ 356 w 571"/>
              <a:gd name="T91" fmla="*/ 7028 h 7028"/>
              <a:gd name="T92" fmla="*/ 393 w 571"/>
              <a:gd name="T93" fmla="*/ 7028 h 7028"/>
              <a:gd name="T94" fmla="*/ 393 w 571"/>
              <a:gd name="T95" fmla="*/ 3885 h 7028"/>
              <a:gd name="T96" fmla="*/ 482 w 571"/>
              <a:gd name="T97" fmla="*/ 3885 h 7028"/>
              <a:gd name="T98" fmla="*/ 445 w 571"/>
              <a:gd name="T99" fmla="*/ 3885 h 7028"/>
              <a:gd name="T100" fmla="*/ 445 w 571"/>
              <a:gd name="T101" fmla="*/ 7028 h 7028"/>
              <a:gd name="T102" fmla="*/ 482 w 571"/>
              <a:gd name="T103" fmla="*/ 7028 h 7028"/>
              <a:gd name="T104" fmla="*/ 482 w 571"/>
              <a:gd name="T105" fmla="*/ 3885 h 7028"/>
              <a:gd name="T106" fmla="*/ 571 w 571"/>
              <a:gd name="T107" fmla="*/ 3885 h 7028"/>
              <a:gd name="T108" fmla="*/ 534 w 571"/>
              <a:gd name="T109" fmla="*/ 3885 h 7028"/>
              <a:gd name="T110" fmla="*/ 534 w 571"/>
              <a:gd name="T111" fmla="*/ 7028 h 7028"/>
              <a:gd name="T112" fmla="*/ 571 w 571"/>
              <a:gd name="T113" fmla="*/ 7028 h 7028"/>
              <a:gd name="T114" fmla="*/ 571 w 571"/>
              <a:gd name="T115" fmla="*/ 3885 h 70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571" h="7028">
                <a:moveTo>
                  <a:pt x="246" y="0"/>
                </a:moveTo>
                <a:lnTo>
                  <a:pt x="246" y="2716"/>
                </a:lnTo>
                <a:cubicBezTo>
                  <a:pt x="206" y="2731"/>
                  <a:pt x="178" y="2770"/>
                  <a:pt x="178" y="2816"/>
                </a:cubicBezTo>
                <a:cubicBezTo>
                  <a:pt x="178" y="2876"/>
                  <a:pt x="226" y="2924"/>
                  <a:pt x="286" y="2924"/>
                </a:cubicBezTo>
                <a:cubicBezTo>
                  <a:pt x="345" y="2924"/>
                  <a:pt x="394" y="2876"/>
                  <a:pt x="394" y="2816"/>
                </a:cubicBezTo>
                <a:cubicBezTo>
                  <a:pt x="394" y="2770"/>
                  <a:pt x="365" y="2731"/>
                  <a:pt x="325" y="2716"/>
                </a:cubicBezTo>
                <a:lnTo>
                  <a:pt x="325" y="0"/>
                </a:lnTo>
                <a:lnTo>
                  <a:pt x="246" y="0"/>
                </a:lnTo>
                <a:close/>
                <a:moveTo>
                  <a:pt x="0" y="3749"/>
                </a:moveTo>
                <a:lnTo>
                  <a:pt x="571" y="3749"/>
                </a:lnTo>
                <a:lnTo>
                  <a:pt x="571" y="3790"/>
                </a:lnTo>
                <a:lnTo>
                  <a:pt x="0" y="3790"/>
                </a:lnTo>
                <a:lnTo>
                  <a:pt x="0" y="3749"/>
                </a:lnTo>
                <a:close/>
                <a:moveTo>
                  <a:pt x="0" y="3323"/>
                </a:moveTo>
                <a:lnTo>
                  <a:pt x="0" y="3323"/>
                </a:lnTo>
                <a:lnTo>
                  <a:pt x="0" y="3323"/>
                </a:lnTo>
                <a:cubicBezTo>
                  <a:pt x="0" y="3165"/>
                  <a:pt x="128" y="3037"/>
                  <a:pt x="286" y="3037"/>
                </a:cubicBezTo>
                <a:cubicBezTo>
                  <a:pt x="443" y="3037"/>
                  <a:pt x="571" y="3165"/>
                  <a:pt x="571" y="3323"/>
                </a:cubicBezTo>
                <a:lnTo>
                  <a:pt x="571" y="3323"/>
                </a:lnTo>
                <a:lnTo>
                  <a:pt x="571" y="3323"/>
                </a:lnTo>
                <a:lnTo>
                  <a:pt x="571" y="3683"/>
                </a:lnTo>
                <a:lnTo>
                  <a:pt x="0" y="3683"/>
                </a:lnTo>
                <a:lnTo>
                  <a:pt x="0" y="3323"/>
                </a:lnTo>
                <a:close/>
                <a:moveTo>
                  <a:pt x="37" y="3885"/>
                </a:moveTo>
                <a:lnTo>
                  <a:pt x="0" y="3885"/>
                </a:lnTo>
                <a:lnTo>
                  <a:pt x="0" y="7028"/>
                </a:lnTo>
                <a:lnTo>
                  <a:pt x="37" y="7028"/>
                </a:lnTo>
                <a:lnTo>
                  <a:pt x="37" y="3885"/>
                </a:lnTo>
                <a:close/>
                <a:moveTo>
                  <a:pt x="126" y="3885"/>
                </a:moveTo>
                <a:lnTo>
                  <a:pt x="89" y="3885"/>
                </a:lnTo>
                <a:lnTo>
                  <a:pt x="89" y="7028"/>
                </a:lnTo>
                <a:lnTo>
                  <a:pt x="126" y="7028"/>
                </a:lnTo>
                <a:lnTo>
                  <a:pt x="126" y="3885"/>
                </a:lnTo>
                <a:close/>
                <a:moveTo>
                  <a:pt x="215" y="3885"/>
                </a:moveTo>
                <a:lnTo>
                  <a:pt x="178" y="3885"/>
                </a:lnTo>
                <a:lnTo>
                  <a:pt x="178" y="7028"/>
                </a:lnTo>
                <a:lnTo>
                  <a:pt x="215" y="7028"/>
                </a:lnTo>
                <a:lnTo>
                  <a:pt x="215" y="3885"/>
                </a:lnTo>
                <a:close/>
                <a:moveTo>
                  <a:pt x="304" y="3885"/>
                </a:moveTo>
                <a:lnTo>
                  <a:pt x="267" y="3885"/>
                </a:lnTo>
                <a:lnTo>
                  <a:pt x="267" y="7028"/>
                </a:lnTo>
                <a:lnTo>
                  <a:pt x="304" y="7028"/>
                </a:lnTo>
                <a:lnTo>
                  <a:pt x="304" y="3885"/>
                </a:lnTo>
                <a:close/>
                <a:moveTo>
                  <a:pt x="393" y="3885"/>
                </a:moveTo>
                <a:lnTo>
                  <a:pt x="356" y="3885"/>
                </a:lnTo>
                <a:lnTo>
                  <a:pt x="356" y="7028"/>
                </a:lnTo>
                <a:lnTo>
                  <a:pt x="393" y="7028"/>
                </a:lnTo>
                <a:lnTo>
                  <a:pt x="393" y="3885"/>
                </a:lnTo>
                <a:close/>
                <a:moveTo>
                  <a:pt x="482" y="3885"/>
                </a:moveTo>
                <a:lnTo>
                  <a:pt x="445" y="3885"/>
                </a:lnTo>
                <a:lnTo>
                  <a:pt x="445" y="7028"/>
                </a:lnTo>
                <a:lnTo>
                  <a:pt x="482" y="7028"/>
                </a:lnTo>
                <a:lnTo>
                  <a:pt x="482" y="3885"/>
                </a:lnTo>
                <a:close/>
                <a:moveTo>
                  <a:pt x="571" y="3885"/>
                </a:moveTo>
                <a:lnTo>
                  <a:pt x="534" y="3885"/>
                </a:lnTo>
                <a:lnTo>
                  <a:pt x="534" y="7028"/>
                </a:lnTo>
                <a:lnTo>
                  <a:pt x="571" y="7028"/>
                </a:lnTo>
                <a:lnTo>
                  <a:pt x="571" y="3885"/>
                </a:lnTo>
                <a:close/>
              </a:path>
            </a:pathLst>
          </a:custGeom>
          <a:solidFill>
            <a:srgbClr val="00206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2555281" y="3725664"/>
            <a:ext cx="50318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17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9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" name="文本框 19"/>
          <p:cNvSpPr txBox="1"/>
          <p:nvPr/>
        </p:nvSpPr>
        <p:spPr>
          <a:xfrm>
            <a:off x="658236" y="97651"/>
            <a:ext cx="3967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致谢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81791" y="4272125"/>
            <a:ext cx="12559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89174" y="6468120"/>
            <a:ext cx="416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23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3" grpId="0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658236" y="97651"/>
            <a:ext cx="396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整体框架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41491" y="6482993"/>
            <a:ext cx="344136" cy="375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2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FE06B7A-0236-9041-A1BB-EC51FEAEC2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197" y="1096365"/>
            <a:ext cx="3293996" cy="164699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56EAF9F-6F44-1440-BBD7-84B975777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226" y="3887405"/>
            <a:ext cx="2174223" cy="13202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FF3BE7A-B98D-3844-92B7-F12E4250B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0508" y="3612155"/>
            <a:ext cx="1892263" cy="1864759"/>
          </a:xfrm>
          <a:prstGeom prst="rect">
            <a:avLst/>
          </a:prstGeom>
        </p:spPr>
      </p:pic>
      <p:sp>
        <p:nvSpPr>
          <p:cNvPr id="16" name="右箭头 15">
            <a:extLst>
              <a:ext uri="{FF2B5EF4-FFF2-40B4-BE49-F238E27FC236}">
                <a16:creationId xmlns:a16="http://schemas.microsoft.com/office/drawing/2014/main" id="{27E20F52-9105-8347-B5A4-892A6BDEDA8C}"/>
              </a:ext>
            </a:extLst>
          </p:cNvPr>
          <p:cNvSpPr/>
          <p:nvPr/>
        </p:nvSpPr>
        <p:spPr>
          <a:xfrm>
            <a:off x="2651998" y="4237646"/>
            <a:ext cx="379672" cy="613775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D820037-8973-5B4D-B56B-2AC0AE906A7B}"/>
              </a:ext>
            </a:extLst>
          </p:cNvPr>
          <p:cNvSpPr/>
          <p:nvPr/>
        </p:nvSpPr>
        <p:spPr>
          <a:xfrm>
            <a:off x="241491" y="3612154"/>
            <a:ext cx="4741279" cy="1864760"/>
          </a:xfrm>
          <a:prstGeom prst="rect">
            <a:avLst/>
          </a:prstGeom>
          <a:noFill/>
          <a:ln w="2222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18" name="下箭头 17">
            <a:extLst>
              <a:ext uri="{FF2B5EF4-FFF2-40B4-BE49-F238E27FC236}">
                <a16:creationId xmlns:a16="http://schemas.microsoft.com/office/drawing/2014/main" id="{AA24F019-33F3-8A47-A378-0B1755D67E32}"/>
              </a:ext>
            </a:extLst>
          </p:cNvPr>
          <p:cNvSpPr/>
          <p:nvPr/>
        </p:nvSpPr>
        <p:spPr>
          <a:xfrm>
            <a:off x="2500273" y="2991275"/>
            <a:ext cx="683122" cy="377580"/>
          </a:xfrm>
          <a:prstGeom prst="down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3C1D6EA-9D2A-9143-9EA0-D56BE6D18F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7231" y="3708115"/>
            <a:ext cx="3052543" cy="167283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0" name="右箭头 19">
            <a:extLst>
              <a:ext uri="{FF2B5EF4-FFF2-40B4-BE49-F238E27FC236}">
                <a16:creationId xmlns:a16="http://schemas.microsoft.com/office/drawing/2014/main" id="{A681EFF1-AED4-B046-A6EC-69A1B81AD639}"/>
              </a:ext>
            </a:extLst>
          </p:cNvPr>
          <p:cNvSpPr/>
          <p:nvPr/>
        </p:nvSpPr>
        <p:spPr>
          <a:xfrm>
            <a:off x="5187630" y="4237645"/>
            <a:ext cx="379672" cy="613775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66F8F60-8480-6442-B04B-75967D561BC2}"/>
              </a:ext>
            </a:extLst>
          </p:cNvPr>
          <p:cNvSpPr txBox="1"/>
          <p:nvPr/>
        </p:nvSpPr>
        <p:spPr>
          <a:xfrm>
            <a:off x="3690119" y="2335419"/>
            <a:ext cx="2585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知识图谱</a:t>
            </a:r>
            <a:r>
              <a:rPr lang="en-US" altLang="zh-CN" dirty="0"/>
              <a:t>/</a:t>
            </a:r>
            <a:r>
              <a:rPr lang="zh-CN" altLang="en-US" dirty="0"/>
              <a:t>异构信息网络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D53721D-483B-F04B-B4D7-823626E3029C}"/>
              </a:ext>
            </a:extLst>
          </p:cNvPr>
          <p:cNvSpPr txBox="1"/>
          <p:nvPr/>
        </p:nvSpPr>
        <p:spPr>
          <a:xfrm>
            <a:off x="1148446" y="5567499"/>
            <a:ext cx="27600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知识图谱嵌入</a:t>
            </a:r>
            <a:r>
              <a:rPr lang="en-US" altLang="zh-CN" dirty="0"/>
              <a:t>(embedding)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2E20EA1-C23D-A342-82CD-638131021007}"/>
              </a:ext>
            </a:extLst>
          </p:cNvPr>
          <p:cNvSpPr txBox="1"/>
          <p:nvPr/>
        </p:nvSpPr>
        <p:spPr>
          <a:xfrm>
            <a:off x="6545074" y="5567499"/>
            <a:ext cx="1436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进一步处理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22" grpId="0"/>
      <p:bldP spid="22" grpId="1"/>
      <p:bldP spid="23" grpId="0"/>
      <p:bldP spid="2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470392D2-6AB9-2E41-B10B-190B7177D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1253" y="3250734"/>
            <a:ext cx="4742434" cy="289172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658236" y="97651"/>
            <a:ext cx="396776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知识图谱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41491" y="6482993"/>
            <a:ext cx="3441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53F314-529A-D947-BC7D-1D099AC7F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074" y="1352247"/>
            <a:ext cx="2440655" cy="1601070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E7007910-1045-094C-9DC4-A23CA18DC2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92523" y="1035648"/>
            <a:ext cx="4304823" cy="215241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79C2B69-EB44-6640-BFBF-DECBADE78F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3930" y="3504201"/>
            <a:ext cx="4125263" cy="233041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658236" y="97651"/>
            <a:ext cx="3967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知识图谱的表示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41491" y="6482993"/>
            <a:ext cx="3441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0A4B29F-587D-824B-BCDB-8D08935268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811" y="4170478"/>
            <a:ext cx="5232400" cy="15875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BF41DB9-4121-704A-891A-84BF7D2CE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0033" y="1210960"/>
            <a:ext cx="7103934" cy="209257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D228F35-5292-E44E-B80F-A46F58165B8C}"/>
              </a:ext>
            </a:extLst>
          </p:cNvPr>
          <p:cNvSpPr/>
          <p:nvPr/>
        </p:nvSpPr>
        <p:spPr>
          <a:xfrm>
            <a:off x="3036811" y="3732318"/>
            <a:ext cx="52323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NimbusRomNo9L"/>
              </a:rPr>
              <a:t>(head entity,</a:t>
            </a:r>
            <a:r>
              <a:rPr lang="zh-CN" altLang="en-US" i="1" dirty="0">
                <a:latin typeface="NimbusRomNo9L"/>
              </a:rPr>
              <a:t>                  </a:t>
            </a:r>
            <a:r>
              <a:rPr lang="en-US" altLang="zh-CN" i="1" dirty="0">
                <a:latin typeface="NimbusRomNo9L"/>
              </a:rPr>
              <a:t> relation, </a:t>
            </a:r>
            <a:r>
              <a:rPr lang="zh-CN" altLang="en-US" i="1" dirty="0">
                <a:latin typeface="NimbusRomNo9L"/>
              </a:rPr>
              <a:t>                      </a:t>
            </a:r>
            <a:r>
              <a:rPr lang="en-US" altLang="zh-CN" i="1" dirty="0">
                <a:latin typeface="NimbusRomNo9L"/>
              </a:rPr>
              <a:t>tail entity) </a:t>
            </a:r>
            <a:endParaRPr lang="en-US" altLang="zh-CN" dirty="0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ED82BF61-4635-6A4E-8AF9-79E70267A6A2}"/>
              </a:ext>
            </a:extLst>
          </p:cNvPr>
          <p:cNvCxnSpPr>
            <a:cxnSpLocks/>
          </p:cNvCxnSpPr>
          <p:nvPr/>
        </p:nvCxnSpPr>
        <p:spPr>
          <a:xfrm>
            <a:off x="3143581" y="4101650"/>
            <a:ext cx="5035795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C97DCDEE-9976-9047-8299-C800FBE762D5}"/>
              </a:ext>
            </a:extLst>
          </p:cNvPr>
          <p:cNvSpPr txBox="1"/>
          <p:nvPr/>
        </p:nvSpPr>
        <p:spPr>
          <a:xfrm>
            <a:off x="436636" y="3916546"/>
            <a:ext cx="24358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Node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=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entity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/>
              <a:t>Edge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=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relation</a:t>
            </a:r>
            <a:endParaRPr kumimoji="1" lang="zh-CN" alt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658236" y="97651"/>
            <a:ext cx="3967761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知识图谱嵌入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(Embedding)</a:t>
            </a:r>
            <a:endParaRPr lang="zh-CN" altLang="en-US" sz="24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1491" y="6482993"/>
            <a:ext cx="3441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7F54488-C05C-3B49-816C-EBF4A24C80D9}"/>
              </a:ext>
            </a:extLst>
          </p:cNvPr>
          <p:cNvSpPr txBox="1"/>
          <p:nvPr/>
        </p:nvSpPr>
        <p:spPr>
          <a:xfrm>
            <a:off x="1076351" y="1230931"/>
            <a:ext cx="69912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将知识图谱中的节点和边</a:t>
            </a:r>
            <a:r>
              <a:rPr lang="en-US" altLang="zh-CN" sz="2000" dirty="0"/>
              <a:t>(</a:t>
            </a:r>
            <a:r>
              <a:rPr lang="zh-CN" altLang="en-US" sz="2000" dirty="0"/>
              <a:t>关系</a:t>
            </a:r>
            <a:r>
              <a:rPr lang="en-US" altLang="zh-CN" sz="2000" dirty="0"/>
              <a:t>)</a:t>
            </a:r>
            <a:r>
              <a:rPr lang="zh-CN" altLang="en-US" sz="2000" dirty="0"/>
              <a:t>的信息编码为</a:t>
            </a:r>
            <a:r>
              <a:rPr lang="en-US" altLang="zh-CN" sz="2000" dirty="0"/>
              <a:t>d</a:t>
            </a:r>
            <a:r>
              <a:rPr lang="zh-CN" altLang="en-US" sz="2000" dirty="0"/>
              <a:t>维向量，这个向量可以在一定程度上包含原图的结构信息。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C3983D7-9EE2-0B48-BEE6-73E2C4BE4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76" y="2345079"/>
            <a:ext cx="3624416" cy="220083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6819174-433A-FA4F-9078-43BFC76EC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3812" y="1979668"/>
            <a:ext cx="2974892" cy="2931652"/>
          </a:xfrm>
          <a:prstGeom prst="rect">
            <a:avLst/>
          </a:prstGeom>
        </p:spPr>
      </p:pic>
      <p:sp>
        <p:nvSpPr>
          <p:cNvPr id="14" name="右箭头 13">
            <a:extLst>
              <a:ext uri="{FF2B5EF4-FFF2-40B4-BE49-F238E27FC236}">
                <a16:creationId xmlns:a16="http://schemas.microsoft.com/office/drawing/2014/main" id="{E52009C6-1286-BF43-B265-2ABD2B1BDF71}"/>
              </a:ext>
            </a:extLst>
          </p:cNvPr>
          <p:cNvSpPr/>
          <p:nvPr/>
        </p:nvSpPr>
        <p:spPr>
          <a:xfrm>
            <a:off x="4733848" y="3138607"/>
            <a:ext cx="379672" cy="613775"/>
          </a:xfrm>
          <a:prstGeom prst="rightArrow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0ACFA2-90F7-1B4F-8785-C62DF66932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67181" y="4952171"/>
            <a:ext cx="4609637" cy="99463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658236" y="97651"/>
            <a:ext cx="396776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为什么需要嵌入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41491" y="6482993"/>
            <a:ext cx="344136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537314-2DCF-5A41-B28A-DBFEE9AFBA91}"/>
              </a:ext>
            </a:extLst>
          </p:cNvPr>
          <p:cNvSpPr txBox="1"/>
          <p:nvPr/>
        </p:nvSpPr>
        <p:spPr>
          <a:xfrm>
            <a:off x="1020871" y="1739761"/>
            <a:ext cx="71022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直接在图上进行深度学习具有局限性。而如果可以将图表示为向量，就可以更为方便的使用深度学习工具进行处理。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嵌入可以压缩数据大小。对大规模的图，巨量的节点和边信息会带来很高的存储压力。如果转化为低维的向量就能降低数据大小。</a:t>
            </a:r>
            <a:endParaRPr kumimoji="1" lang="en-US" altLang="zh-CN" sz="2400" dirty="0"/>
          </a:p>
          <a:p>
            <a:endParaRPr kumimoji="1"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2400" dirty="0"/>
              <a:t>有时候，在向量上做运算，比直接在图上运算快得多。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658236" y="97651"/>
            <a:ext cx="396776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  <a:sym typeface="+mn-ea"/>
              </a:rPr>
              <a:t>如何进行知识图谱嵌入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1491" y="6482993"/>
            <a:ext cx="344136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2F6701B-E811-734A-BDF4-E8AF6D04A29F}"/>
              </a:ext>
            </a:extLst>
          </p:cNvPr>
          <p:cNvSpPr txBox="1"/>
          <p:nvPr/>
        </p:nvSpPr>
        <p:spPr>
          <a:xfrm>
            <a:off x="436636" y="1365337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/>
              <a:t>思路：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02AEEC1-DA36-554B-A368-9D0132B5AC58}"/>
              </a:ext>
            </a:extLst>
          </p:cNvPr>
          <p:cNvSpPr txBox="1"/>
          <p:nvPr/>
        </p:nvSpPr>
        <p:spPr>
          <a:xfrm>
            <a:off x="436636" y="1991797"/>
            <a:ext cx="2243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初始化的随机向量</a:t>
            </a:r>
          </a:p>
        </p:txBody>
      </p:sp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5DF62E1B-F343-584F-B880-2F7CB91BFDEF}"/>
              </a:ext>
            </a:extLst>
          </p:cNvPr>
          <p:cNvCxnSpPr>
            <a:cxnSpLocks/>
            <a:stCxn id="4" idx="3"/>
            <a:endCxn id="18" idx="1"/>
          </p:cNvCxnSpPr>
          <p:nvPr/>
        </p:nvCxnSpPr>
        <p:spPr>
          <a:xfrm>
            <a:off x="2680570" y="2191852"/>
            <a:ext cx="769463" cy="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C0B1BE5F-77C7-C647-A5C6-378C2A101D67}"/>
              </a:ext>
            </a:extLst>
          </p:cNvPr>
          <p:cNvSpPr txBox="1"/>
          <p:nvPr/>
        </p:nvSpPr>
        <p:spPr>
          <a:xfrm>
            <a:off x="3450033" y="1998148"/>
            <a:ext cx="22439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对该向量计算损失</a:t>
            </a: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6224851D-B9E8-804A-B35A-70106BD51EA2}"/>
              </a:ext>
            </a:extLst>
          </p:cNvPr>
          <p:cNvCxnSpPr>
            <a:cxnSpLocks/>
            <a:stCxn id="18" idx="3"/>
            <a:endCxn id="21" idx="1"/>
          </p:cNvCxnSpPr>
          <p:nvPr/>
        </p:nvCxnSpPr>
        <p:spPr>
          <a:xfrm flipV="1">
            <a:off x="5693967" y="2191852"/>
            <a:ext cx="769463" cy="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2331DB57-E982-494B-B284-72E833CED8E2}"/>
              </a:ext>
            </a:extLst>
          </p:cNvPr>
          <p:cNvSpPr txBox="1"/>
          <p:nvPr/>
        </p:nvSpPr>
        <p:spPr>
          <a:xfrm>
            <a:off x="6463430" y="1991797"/>
            <a:ext cx="2243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根据损失调整向量</a:t>
            </a:r>
          </a:p>
        </p:txBody>
      </p:sp>
      <p:cxnSp>
        <p:nvCxnSpPr>
          <p:cNvPr id="22" name="肘形连接符 21">
            <a:extLst>
              <a:ext uri="{FF2B5EF4-FFF2-40B4-BE49-F238E27FC236}">
                <a16:creationId xmlns:a16="http://schemas.microsoft.com/office/drawing/2014/main" id="{96B620B3-3CED-B74A-BA7D-F8A78529A688}"/>
              </a:ext>
            </a:extLst>
          </p:cNvPr>
          <p:cNvCxnSpPr>
            <a:cxnSpLocks/>
            <a:stCxn id="21" idx="2"/>
            <a:endCxn id="18" idx="2"/>
          </p:cNvCxnSpPr>
          <p:nvPr/>
        </p:nvCxnSpPr>
        <p:spPr>
          <a:xfrm rot="5400000">
            <a:off x="6075524" y="888384"/>
            <a:ext cx="6351" cy="3013397"/>
          </a:xfrm>
          <a:prstGeom prst="bentConnector3">
            <a:avLst>
              <a:gd name="adj1" fmla="val 3699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6B30DB71-500A-F842-BEFE-AFAC536F9891}"/>
              </a:ext>
            </a:extLst>
          </p:cNvPr>
          <p:cNvSpPr txBox="1"/>
          <p:nvPr/>
        </p:nvSpPr>
        <p:spPr>
          <a:xfrm>
            <a:off x="436636" y="2958553"/>
            <a:ext cx="13814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损失函数：</a:t>
            </a:r>
          </a:p>
        </p:txBody>
      </p:sp>
      <p:sp>
        <p:nvSpPr>
          <p:cNvPr id="43" name="左大括号 42">
            <a:extLst>
              <a:ext uri="{FF2B5EF4-FFF2-40B4-BE49-F238E27FC236}">
                <a16:creationId xmlns:a16="http://schemas.microsoft.com/office/drawing/2014/main" id="{20645F7A-0E54-8641-8113-AA793D3818E1}"/>
              </a:ext>
            </a:extLst>
          </p:cNvPr>
          <p:cNvSpPr/>
          <p:nvPr/>
        </p:nvSpPr>
        <p:spPr>
          <a:xfrm>
            <a:off x="3690425" y="4491146"/>
            <a:ext cx="560667" cy="1365684"/>
          </a:xfrm>
          <a:prstGeom prst="leftBrace">
            <a:avLst>
              <a:gd name="adj1" fmla="val 8333"/>
              <a:gd name="adj2" fmla="val 4908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A27AE59-7329-E346-B5B0-C552CAE9B405}"/>
              </a:ext>
            </a:extLst>
          </p:cNvPr>
          <p:cNvSpPr txBox="1"/>
          <p:nvPr/>
        </p:nvSpPr>
        <p:spPr>
          <a:xfrm>
            <a:off x="4289545" y="4466094"/>
            <a:ext cx="4196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h:</a:t>
            </a:r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head</a:t>
            </a:r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entity</a:t>
            </a:r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的</a:t>
            </a:r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embedding</a:t>
            </a:r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向量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3FE379A-CD16-8D4F-B42B-67196416F132}"/>
              </a:ext>
            </a:extLst>
          </p:cNvPr>
          <p:cNvSpPr txBox="1"/>
          <p:nvPr/>
        </p:nvSpPr>
        <p:spPr>
          <a:xfrm>
            <a:off x="4289545" y="4961407"/>
            <a:ext cx="4196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r:</a:t>
            </a:r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  </a:t>
            </a:r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relation</a:t>
            </a:r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的</a:t>
            </a:r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embedding</a:t>
            </a:r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向量</a:t>
            </a:r>
            <a:endParaRPr kumimoji="1" lang="en-US" altLang="zh-CN" sz="24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AF32D0D-B7EE-5541-B9A1-3F530BCFC2C6}"/>
              </a:ext>
            </a:extLst>
          </p:cNvPr>
          <p:cNvSpPr txBox="1"/>
          <p:nvPr/>
        </p:nvSpPr>
        <p:spPr>
          <a:xfrm>
            <a:off x="4289545" y="5456720"/>
            <a:ext cx="4196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t:</a:t>
            </a:r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  </a:t>
            </a:r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tail</a:t>
            </a:r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entity</a:t>
            </a:r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的</a:t>
            </a:r>
            <a:r>
              <a:rPr kumimoji="1" lang="en-US" altLang="zh-CN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embedding</a:t>
            </a:r>
            <a:r>
              <a:rPr kumimoji="1" lang="zh-CN" altLang="en-US" sz="2400" dirty="0">
                <a:latin typeface="Songti SC" panose="02010600040101010101" pitchFamily="2" charset="-122"/>
                <a:ea typeface="Songti SC" panose="02010600040101010101" pitchFamily="2" charset="-122"/>
              </a:rPr>
              <a:t>向量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17086CEB-0E13-C34D-823A-3F94256E47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174" y="3329344"/>
            <a:ext cx="7991605" cy="957169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211F2990-0EFC-AD46-9AF9-736D17353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195" y="4944589"/>
            <a:ext cx="1117600" cy="495300"/>
          </a:xfrm>
          <a:prstGeom prst="rect">
            <a:avLst/>
          </a:prstGeom>
        </p:spPr>
      </p:pic>
      <p:pic>
        <p:nvPicPr>
          <p:cNvPr id="50" name="图片 49">
            <a:extLst>
              <a:ext uri="{FF2B5EF4-FFF2-40B4-BE49-F238E27FC236}">
                <a16:creationId xmlns:a16="http://schemas.microsoft.com/office/drawing/2014/main" id="{8858A132-3928-E34B-8793-8C45F1267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323" y="4922354"/>
            <a:ext cx="1426123" cy="495300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DD8A50F2-6FE4-C048-98A5-E4E7C0A32D58}"/>
              </a:ext>
            </a:extLst>
          </p:cNvPr>
          <p:cNvSpPr txBox="1"/>
          <p:nvPr/>
        </p:nvSpPr>
        <p:spPr>
          <a:xfrm>
            <a:off x="1791248" y="4922354"/>
            <a:ext cx="4395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/>
              <a:t>~</a:t>
            </a:r>
            <a:endParaRPr kumimoji="1" lang="zh-CN" altLang="en-US" sz="40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739BC4C-DF02-884F-AD16-496A797CA14D}"/>
              </a:ext>
            </a:extLst>
          </p:cNvPr>
          <p:cNvSpPr txBox="1"/>
          <p:nvPr/>
        </p:nvSpPr>
        <p:spPr>
          <a:xfrm>
            <a:off x="436636" y="4501664"/>
            <a:ext cx="17941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score</a:t>
            </a:r>
            <a:r>
              <a:rPr kumimoji="1" lang="zh-CN" altLang="en-US" sz="2000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 </a:t>
            </a:r>
            <a:r>
              <a:rPr kumimoji="1" lang="en-US" altLang="zh-CN" sz="2000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function</a:t>
            </a:r>
            <a:r>
              <a:rPr kumimoji="1" lang="zh-CN" altLang="en-US" sz="2000" dirty="0"/>
              <a:t>：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0" y="0"/>
            <a:ext cx="9144574" cy="78218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210" y="79285"/>
            <a:ext cx="623610" cy="623610"/>
          </a:xfrm>
          <a:prstGeom prst="rect">
            <a:avLst/>
          </a:prstGeom>
        </p:spPr>
      </p:pic>
      <p:cxnSp>
        <p:nvCxnSpPr>
          <p:cNvPr id="7" name="直接连接符 19"/>
          <p:cNvCxnSpPr/>
          <p:nvPr/>
        </p:nvCxnSpPr>
        <p:spPr bwMode="auto">
          <a:xfrm flipH="1">
            <a:off x="436636" y="-25400"/>
            <a:ext cx="4979" cy="6822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/>
          <p:nvPr/>
        </p:nvCxnSpPr>
        <p:spPr bwMode="auto">
          <a:xfrm flipH="1">
            <a:off x="511174" y="-26988"/>
            <a:ext cx="1589" cy="500196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/>
          <p:nvPr/>
        </p:nvCxnSpPr>
        <p:spPr bwMode="auto">
          <a:xfrm>
            <a:off x="585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658236" y="97651"/>
            <a:ext cx="396776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正负样本</a:t>
            </a:r>
            <a:endParaRPr lang="zh-CN" altLang="en-US" sz="2400" dirty="0">
              <a:solidFill>
                <a:schemeClr val="bg1"/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41491" y="6482993"/>
            <a:ext cx="34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8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B1140B2-7F26-7040-8BA5-1EB9111D6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125" y="1195551"/>
            <a:ext cx="5236695" cy="295827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68578C0-CA15-4548-B6EB-67ADD11E1BDF}"/>
              </a:ext>
            </a:extLst>
          </p:cNvPr>
          <p:cNvSpPr txBox="1"/>
          <p:nvPr/>
        </p:nvSpPr>
        <p:spPr>
          <a:xfrm>
            <a:off x="322427" y="1578661"/>
            <a:ext cx="333369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正样本：图谱中包含的关系</a:t>
            </a:r>
            <a:endParaRPr kumimoji="1" lang="en-US" altLang="zh-CN" sz="2000" dirty="0"/>
          </a:p>
          <a:p>
            <a:endParaRPr kumimoji="1" lang="en-US" altLang="zh-CN" sz="2000" dirty="0"/>
          </a:p>
          <a:p>
            <a:r>
              <a:rPr kumimoji="1" lang="zh-CN" altLang="en-US" sz="2000" dirty="0"/>
              <a:t>负样本：图谱中并不包含的</a:t>
            </a:r>
            <a:r>
              <a:rPr kumimoji="1" lang="en-US" altLang="zh-CN" sz="2000" dirty="0"/>
              <a:t>		</a:t>
            </a:r>
            <a:r>
              <a:rPr kumimoji="1" lang="zh-CN" altLang="en-US" sz="2000" dirty="0"/>
              <a:t>  关系</a:t>
            </a:r>
            <a:r>
              <a:rPr kumimoji="1" lang="en-US" altLang="zh-CN" sz="2000" dirty="0"/>
              <a:t>(</a:t>
            </a:r>
            <a:r>
              <a:rPr kumimoji="1" lang="zh-CN" altLang="en-US" sz="2000" dirty="0"/>
              <a:t>大概率上</a:t>
            </a:r>
            <a:r>
              <a:rPr kumimoji="1" lang="en-US" altLang="zh-CN" sz="2000" dirty="0"/>
              <a:t>)</a:t>
            </a:r>
          </a:p>
          <a:p>
            <a:endParaRPr kumimoji="1" lang="en-US" altLang="zh-CN" sz="2000" dirty="0"/>
          </a:p>
          <a:p>
            <a:pPr algn="ctr"/>
            <a:r>
              <a:rPr kumimoji="1" lang="zh-CN" altLang="en-US" sz="2000" u="sng" dirty="0"/>
              <a:t>负样本来源于对正样本的</a:t>
            </a:r>
            <a:endParaRPr kumimoji="1" lang="en-US" altLang="zh-CN" sz="2000" u="sng" dirty="0"/>
          </a:p>
          <a:p>
            <a:pPr algn="ctr"/>
            <a:r>
              <a:rPr kumimoji="1" lang="zh-CN" altLang="en-US" sz="2000" u="sng" dirty="0"/>
              <a:t>头</a:t>
            </a:r>
            <a:r>
              <a:rPr kumimoji="1" lang="en-US" altLang="zh-CN" sz="2000" u="sng" dirty="0"/>
              <a:t>/</a:t>
            </a:r>
            <a:r>
              <a:rPr kumimoji="1" lang="zh-CN" altLang="en-US" sz="2000" u="sng" dirty="0"/>
              <a:t>尾节点替换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8792932-5439-DF4C-9ADF-ECD37790E8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87" y="4414468"/>
            <a:ext cx="8892820" cy="1479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125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02060"/>
        </a:solidFill>
        <a:ln>
          <a:noFill/>
        </a:ln>
      </a:spPr>
      <a:bodyPr rtlCol="0" anchor="ctr"/>
      <a:lstStyle>
        <a:defPPr algn="ctr">
          <a:defRPr sz="135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1813</TotalTime>
  <Words>3169</Words>
  <Application>Microsoft Macintosh PowerPoint</Application>
  <PresentationFormat>全屏显示(4:3)</PresentationFormat>
  <Paragraphs>209</Paragraphs>
  <Slides>24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等线</vt:lpstr>
      <vt:lpstr>等线 Light</vt:lpstr>
      <vt:lpstr>黑体</vt:lpstr>
      <vt:lpstr>宋体</vt:lpstr>
      <vt:lpstr>Microsoft YaHei</vt:lpstr>
      <vt:lpstr>NimbusRomNo9L</vt:lpstr>
      <vt:lpstr>Songti SC</vt:lpstr>
      <vt:lpstr>YuMincho +36p Kana Medium</vt:lpstr>
      <vt:lpstr>Arial</vt:lpstr>
      <vt:lpstr>Calibri</vt:lpstr>
      <vt:lpstr>Calibri Light</vt:lpstr>
      <vt:lpstr>Cambria Math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kan</dc:creator>
  <cp:lastModifiedBy>Gao Shijie</cp:lastModifiedBy>
  <cp:revision>1170</cp:revision>
  <dcterms:created xsi:type="dcterms:W3CDTF">1900-01-01T00:00:00Z</dcterms:created>
  <dcterms:modified xsi:type="dcterms:W3CDTF">2019-11-04T03:52:36Z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